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46" r:id="rId3"/>
    <p:sldId id="257" r:id="rId4"/>
    <p:sldId id="277" r:id="rId5"/>
    <p:sldId id="278" r:id="rId6"/>
    <p:sldId id="279" r:id="rId7"/>
    <p:sldId id="281" r:id="rId8"/>
    <p:sldId id="282" r:id="rId9"/>
    <p:sldId id="283" r:id="rId10"/>
    <p:sldId id="292" r:id="rId11"/>
    <p:sldId id="347" r:id="rId12"/>
    <p:sldId id="275" r:id="rId13"/>
    <p:sldId id="286" r:id="rId14"/>
    <p:sldId id="293" r:id="rId15"/>
    <p:sldId id="287" r:id="rId16"/>
    <p:sldId id="288" r:id="rId17"/>
    <p:sldId id="271" r:id="rId18"/>
    <p:sldId id="321"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8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9C580C-0AB5-43DA-9B91-81CD2C393793}" type="datetimeFigureOut">
              <a:rPr lang="ru-RU" smtClean="0"/>
              <a:pPr/>
              <a:t>03.12.2018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4D8A64-AA6B-4E64-BF94-16EC858AEB44}"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03.12.2018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p:txBody>
          <a:bodyPr/>
          <a:lstStyle/>
          <a:p>
            <a:pPr algn="ctr">
              <a:buNone/>
            </a:pPr>
            <a:r>
              <a:rPr lang="en-US" sz="4000" b="1" dirty="0" smtClean="0">
                <a:latin typeface="Times New Roman" pitchFamily="18" charset="0"/>
                <a:cs typeface="Times New Roman" pitchFamily="18" charset="0"/>
              </a:rPr>
              <a:t>Practical lesson № </a:t>
            </a:r>
            <a:r>
              <a:rPr lang="en-US" sz="4000" b="1" dirty="0" smtClean="0">
                <a:latin typeface="Times New Roman" pitchFamily="18" charset="0"/>
                <a:cs typeface="Times New Roman" pitchFamily="18" charset="0"/>
              </a:rPr>
              <a:t>1</a:t>
            </a:r>
            <a:r>
              <a:rPr lang="ru-RU" sz="4000" b="1" smtClean="0">
                <a:latin typeface="Times New Roman" pitchFamily="18" charset="0"/>
                <a:cs typeface="Times New Roman" pitchFamily="18" charset="0"/>
              </a:rPr>
              <a:t>7 </a:t>
            </a:r>
            <a:endParaRPr lang="ru-RU" sz="4000" b="1" dirty="0" smtClean="0">
              <a:latin typeface="Times New Roman" pitchFamily="18" charset="0"/>
              <a:cs typeface="Times New Roman" pitchFamily="18" charset="0"/>
            </a:endParaRPr>
          </a:p>
          <a:p>
            <a:pPr algn="ctr">
              <a:buNone/>
            </a:pPr>
            <a:endParaRPr lang="ru-RU" sz="4000" b="1" dirty="0" smtClean="0">
              <a:latin typeface="Times New Roman" pitchFamily="18" charset="0"/>
              <a:cs typeface="Times New Roman" pitchFamily="18" charset="0"/>
            </a:endParaRPr>
          </a:p>
          <a:p>
            <a:pPr algn="ctr">
              <a:buNone/>
            </a:pPr>
            <a:r>
              <a:rPr lang="en-US" sz="4000" b="1" dirty="0" smtClean="0">
                <a:latin typeface="Times New Roman" pitchFamily="18" charset="0"/>
                <a:cs typeface="Times New Roman" pitchFamily="18" charset="0"/>
              </a:rPr>
              <a:t>Theme</a:t>
            </a:r>
            <a:r>
              <a:rPr lang="ru-RU" sz="4000" b="1"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«Enemas»</a:t>
            </a:r>
            <a:endParaRPr lang="ru-RU" sz="4000" dirty="0" smtClean="0">
              <a:latin typeface="Times New Roman" pitchFamily="18" charset="0"/>
              <a:cs typeface="Times New Roman" pitchFamily="18" charset="0"/>
            </a:endParaRPr>
          </a:p>
          <a:p>
            <a:endParaRPr lang="ru-RU" dirty="0"/>
          </a:p>
        </p:txBody>
      </p:sp>
      <p:pic>
        <p:nvPicPr>
          <p:cNvPr id="4098" name="Picture 2" descr=" Enema -indications and technology implementation "/>
          <p:cNvPicPr>
            <a:picLocks noChangeAspect="1" noChangeArrowheads="1"/>
          </p:cNvPicPr>
          <p:nvPr/>
        </p:nvPicPr>
        <p:blipFill>
          <a:blip r:embed="rId2"/>
          <a:srcRect/>
          <a:stretch>
            <a:fillRect/>
          </a:stretch>
        </p:blipFill>
        <p:spPr bwMode="auto">
          <a:xfrm>
            <a:off x="0" y="4362449"/>
            <a:ext cx="3429000" cy="249555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a:solidFill>
            <a:schemeClr val="bg2"/>
          </a:solidFill>
        </p:spPr>
        <p:txBody>
          <a:bodyPr>
            <a:normAutofit/>
          </a:bodyPr>
          <a:lstStyle/>
          <a:p>
            <a:r>
              <a:rPr lang="en-US" sz="2800" b="1" dirty="0" smtClean="0">
                <a:latin typeface="Times New Roman" pitchFamily="18" charset="0"/>
                <a:cs typeface="Times New Roman" pitchFamily="18" charset="0"/>
              </a:rPr>
              <a:t>Cleansing</a:t>
            </a:r>
            <a:r>
              <a:rPr lang="ru-RU"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enemas</a:t>
            </a:r>
            <a:r>
              <a:rPr lang="ru-RU"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Solution used</a:t>
            </a:r>
            <a:r>
              <a:rPr lang="ru-RU" sz="2800" b="1" dirty="0" smtClean="0">
                <a:latin typeface="Times New Roman" pitchFamily="18" charset="0"/>
                <a:cs typeface="Times New Roman" pitchFamily="18" charset="0"/>
              </a:rPr>
              <a:t>:</a:t>
            </a:r>
            <a:endParaRPr lang="ru-RU" sz="2800" b="1" dirty="0"/>
          </a:p>
        </p:txBody>
      </p:sp>
      <p:sp>
        <p:nvSpPr>
          <p:cNvPr id="3" name="Содержимое 2"/>
          <p:cNvSpPr>
            <a:spLocks noGrp="1"/>
          </p:cNvSpPr>
          <p:nvPr>
            <p:ph idx="1"/>
          </p:nvPr>
        </p:nvSpPr>
        <p:spPr>
          <a:xfrm>
            <a:off x="285720" y="1142984"/>
            <a:ext cx="8501122" cy="5715016"/>
          </a:xfrm>
          <a:solidFill>
            <a:schemeClr val="bg2"/>
          </a:solidFill>
        </p:spPr>
        <p:txBody>
          <a:bodyPr>
            <a:normAutofit fontScale="92500"/>
          </a:bodyPr>
          <a:lstStyle/>
          <a:p>
            <a:pPr>
              <a:buNone/>
            </a:pPr>
            <a:r>
              <a:rPr lang="en-US" b="1" dirty="0" smtClean="0">
                <a:latin typeface="Times New Roman" pitchFamily="18" charset="0"/>
                <a:cs typeface="Times New Roman" pitchFamily="18" charset="0"/>
              </a:rPr>
              <a:t>large-volume enema</a:t>
            </a:r>
            <a:r>
              <a:rPr lang="ru-RU" b="1"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Hypotonic (Tap water)</a:t>
            </a:r>
          </a:p>
          <a:p>
            <a:r>
              <a:rPr lang="en-US" dirty="0" smtClean="0">
                <a:latin typeface="Times New Roman" pitchFamily="18" charset="0"/>
                <a:cs typeface="Times New Roman" pitchFamily="18" charset="0"/>
              </a:rPr>
              <a:t>Isotonic solution (Norman saline) </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Soapsuds (3-5 ml soap and 1</a:t>
            </a:r>
            <a:r>
              <a:rPr lang="ru-RU"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00 ml water</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Small-volume enemas</a:t>
            </a:r>
            <a:r>
              <a:rPr lang="ru-RU" b="1"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Hypertonic solution </a:t>
            </a:r>
            <a:endParaRPr lang="ru-RU"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The water temperature for cleaning enema:</a:t>
            </a:r>
            <a:endParaRPr lang="ru-RU" b="1"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atonic</a:t>
            </a:r>
            <a:r>
              <a:rPr lang="en-US" dirty="0" smtClean="0">
                <a:latin typeface="Times New Roman" pitchFamily="18" charset="0"/>
                <a:cs typeface="Times New Roman" pitchFamily="18" charset="0"/>
              </a:rPr>
              <a:t> constipation – 16°C - 20°C (60</a:t>
            </a:r>
            <a:r>
              <a:rPr lang="ru-RU" dirty="0" smtClean="0">
                <a:latin typeface="Times New Roman" pitchFamily="18" charset="0"/>
                <a:cs typeface="Times New Roman" pitchFamily="18" charset="0"/>
              </a:rPr>
              <a:t>,8- 68</a:t>
            </a:r>
            <a:r>
              <a:rPr lang="en-US" dirty="0" smtClean="0">
                <a:latin typeface="Times New Roman" pitchFamily="18" charset="0"/>
                <a:cs typeface="Times New Roman" pitchFamily="18" charset="0"/>
              </a:rPr>
              <a:t>° F</a:t>
            </a:r>
            <a:r>
              <a:rPr lang="ru-RU"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spastic constipation – 37°C - 38°C</a:t>
            </a:r>
            <a:r>
              <a:rPr lang="ru-RU" dirty="0" smtClean="0">
                <a:latin typeface="Times New Roman" pitchFamily="18" charset="0"/>
                <a:cs typeface="Times New Roman" pitchFamily="18" charset="0"/>
              </a:rPr>
              <a:t> (98,6-100,4</a:t>
            </a:r>
            <a:r>
              <a:rPr lang="en-US" dirty="0" smtClean="0">
                <a:latin typeface="Times New Roman" pitchFamily="18" charset="0"/>
                <a:cs typeface="Times New Roman" pitchFamily="18" charset="0"/>
              </a:rPr>
              <a:t>° F</a:t>
            </a:r>
            <a:r>
              <a:rPr lang="ru-RU"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in other cases – 23°C - 25°C</a:t>
            </a:r>
            <a:r>
              <a:rPr lang="ru-RU" dirty="0" smtClean="0">
                <a:latin typeface="Times New Roman" pitchFamily="18" charset="0"/>
                <a:cs typeface="Times New Roman" pitchFamily="18" charset="0"/>
              </a:rPr>
              <a:t> (73,4-77</a:t>
            </a:r>
            <a:r>
              <a:rPr lang="en-US" dirty="0" smtClean="0">
                <a:latin typeface="Times New Roman" pitchFamily="18" charset="0"/>
                <a:cs typeface="Times New Roman" pitchFamily="18" charset="0"/>
              </a:rPr>
              <a:t>° F</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contraindications for cleansing enema</a:t>
            </a:r>
            <a:endParaRPr lang="ru-RU" dirty="0"/>
          </a:p>
        </p:txBody>
      </p:sp>
      <p:sp>
        <p:nvSpPr>
          <p:cNvPr id="3" name="Содержимое 2"/>
          <p:cNvSpPr>
            <a:spLocks noGrp="1"/>
          </p:cNvSpPr>
          <p:nvPr>
            <p:ph sz="half" idx="1"/>
          </p:nvPr>
        </p:nvSpPr>
        <p:spPr>
          <a:xfrm>
            <a:off x="457200" y="1600200"/>
            <a:ext cx="5757874" cy="4972072"/>
          </a:xfrm>
        </p:spPr>
        <p:txBody>
          <a:bodyPr>
            <a:noAutofit/>
          </a:bodyPr>
          <a:lstStyle/>
          <a:p>
            <a:pPr lvl="0"/>
            <a:r>
              <a:rPr lang="en-US" sz="2400" dirty="0" smtClean="0">
                <a:latin typeface="Times New Roman" pitchFamily="18" charset="0"/>
                <a:cs typeface="Times New Roman" pitchFamily="18" charset="0"/>
              </a:rPr>
              <a:t>Gastric and intestinal bleeding</a:t>
            </a:r>
            <a:endParaRPr lang="ru-RU"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Acute inflammatory and ulcerous processes in a colon or  anus</a:t>
            </a:r>
            <a:endParaRPr lang="ru-RU"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Rectal cancer</a:t>
            </a:r>
          </a:p>
          <a:p>
            <a:pPr lvl="0"/>
            <a:r>
              <a:rPr lang="en-US" sz="2400" dirty="0" smtClean="0">
                <a:latin typeface="Times New Roman" pitchFamily="18" charset="0"/>
                <a:cs typeface="Times New Roman" pitchFamily="18" charset="0"/>
              </a:rPr>
              <a:t>Cracks in the anus or rectal </a:t>
            </a:r>
            <a:r>
              <a:rPr lang="en-US" sz="2400" dirty="0" err="1" smtClean="0">
                <a:latin typeface="Times New Roman" pitchFamily="18" charset="0"/>
                <a:cs typeface="Times New Roman" pitchFamily="18" charset="0"/>
              </a:rPr>
              <a:t>prolapse</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first days after operation on organs of the digestive system </a:t>
            </a:r>
            <a:endParaRPr lang="ru-RU"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Bleeding hemorrhoids</a:t>
            </a:r>
            <a:endParaRPr lang="ru-RU" sz="2400" dirty="0" smtClean="0">
              <a:latin typeface="Times New Roman" pitchFamily="18" charset="0"/>
              <a:cs typeface="Times New Roman" pitchFamily="18" charset="0"/>
            </a:endParaRPr>
          </a:p>
          <a:p>
            <a:pPr>
              <a:buNone/>
            </a:pPr>
            <a:endParaRPr lang="ru-RU" sz="2400" dirty="0">
              <a:latin typeface="Times New Roman" pitchFamily="18" charset="0"/>
              <a:cs typeface="Times New Roman" pitchFamily="18" charset="0"/>
            </a:endParaRPr>
          </a:p>
        </p:txBody>
      </p:sp>
      <p:sp>
        <p:nvSpPr>
          <p:cNvPr id="4" name="Содержимое 3"/>
          <p:cNvSpPr>
            <a:spLocks noGrp="1"/>
          </p:cNvSpPr>
          <p:nvPr>
            <p:ph sz="half" idx="2"/>
          </p:nvPr>
        </p:nvSpPr>
        <p:spPr/>
        <p:txBody>
          <a:bodyPr>
            <a:normAutofit/>
          </a:bodyPr>
          <a:lstStyle/>
          <a:p>
            <a:pPr lvl="0"/>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latin typeface="Times New Roman" pitchFamily="18" charset="0"/>
                <a:cs typeface="Times New Roman" pitchFamily="18" charset="0"/>
              </a:rPr>
              <a:t>Retention enema.</a:t>
            </a:r>
            <a:endParaRPr lang="ru-RU" dirty="0"/>
          </a:p>
        </p:txBody>
      </p:sp>
      <p:sp>
        <p:nvSpPr>
          <p:cNvPr id="3" name="Содержимое 2"/>
          <p:cNvSpPr>
            <a:spLocks noGrp="1"/>
          </p:cNvSpPr>
          <p:nvPr>
            <p:ph idx="1"/>
          </p:nvPr>
        </p:nvSpPr>
        <p:spPr>
          <a:xfrm>
            <a:off x="457200" y="1600200"/>
            <a:ext cx="8229600" cy="4972072"/>
          </a:xfrm>
          <a:solidFill>
            <a:schemeClr val="bg2"/>
          </a:solidFill>
        </p:spPr>
        <p:txBody>
          <a:bodyPr>
            <a:normAutofit fontScale="92500" lnSpcReduction="20000"/>
          </a:bodyPr>
          <a:lstStyle/>
          <a:p>
            <a:pPr>
              <a:lnSpc>
                <a:spcPct val="120000"/>
              </a:lnSpc>
              <a:spcBef>
                <a:spcPts val="0"/>
              </a:spcBef>
            </a:pPr>
            <a:r>
              <a:rPr lang="en-US" b="1" dirty="0" smtClean="0">
                <a:latin typeface="Times New Roman" pitchFamily="18" charset="0"/>
                <a:cs typeface="Times New Roman" pitchFamily="18" charset="0"/>
              </a:rPr>
              <a:t>Retention enema</a:t>
            </a:r>
            <a:r>
              <a:rPr lang="ru-RU"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introduces oil or medication into the rectum and sigmoid colon. The liquid  is retained for a relatively long period of time, usually 1 to 3 hours. It acts to soften the feces and to lubricate the rectum and anal canal, thus facilitating the passage of feces.</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effect in 3-6 hours</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nSpc>
                <a:spcPct val="120000"/>
              </a:lnSpc>
              <a:spcBef>
                <a:spcPts val="0"/>
              </a:spcBef>
            </a:pPr>
            <a:r>
              <a:rPr lang="en-US" b="1" dirty="0" smtClean="0">
                <a:latin typeface="Times New Roman" pitchFamily="18" charset="0"/>
                <a:cs typeface="Times New Roman" pitchFamily="18" charset="0"/>
              </a:rPr>
              <a:t>Solution used</a:t>
            </a: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oil (olive, cottonseed, castor, mineral), medication. Temperature of the solution – 37,7°C.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71480"/>
          </a:xfrm>
          <a:solidFill>
            <a:schemeClr val="bg2"/>
          </a:solidFill>
        </p:spPr>
        <p:txBody>
          <a:bodyPr>
            <a:normAutofit/>
          </a:bodyPr>
          <a:lstStyle/>
          <a:p>
            <a:r>
              <a:rPr lang="en-US" sz="1800" b="1" dirty="0" smtClean="0">
                <a:latin typeface="Times New Roman" pitchFamily="18" charset="0"/>
                <a:cs typeface="Times New Roman" pitchFamily="18" charset="0"/>
              </a:rPr>
              <a:t>Skill 2. RETENTION (OIL) ENEMA</a:t>
            </a:r>
            <a:endParaRPr lang="ru-RU" sz="1800" dirty="0">
              <a:latin typeface="Times New Roman" pitchFamily="18" charset="0"/>
              <a:cs typeface="Times New Roman" pitchFamily="18" charset="0"/>
            </a:endParaRPr>
          </a:p>
        </p:txBody>
      </p:sp>
      <p:sp>
        <p:nvSpPr>
          <p:cNvPr id="3" name="Содержимое 2"/>
          <p:cNvSpPr>
            <a:spLocks noGrp="1"/>
          </p:cNvSpPr>
          <p:nvPr>
            <p:ph idx="1"/>
          </p:nvPr>
        </p:nvSpPr>
        <p:spPr>
          <a:xfrm>
            <a:off x="285720" y="571480"/>
            <a:ext cx="8643998" cy="6072230"/>
          </a:xfrm>
        </p:spPr>
        <p:txBody>
          <a:bodyPr>
            <a:noAutofit/>
          </a:bodyPr>
          <a:lstStyle/>
          <a:p>
            <a:pPr>
              <a:lnSpc>
                <a:spcPct val="120000"/>
              </a:lnSpc>
              <a:spcBef>
                <a:spcPts val="0"/>
              </a:spcBef>
              <a:buNone/>
            </a:pPr>
            <a:r>
              <a:rPr lang="en-US" sz="1000" b="1" dirty="0" smtClean="0">
                <a:latin typeface="Times New Roman" pitchFamily="18" charset="0"/>
                <a:cs typeface="Times New Roman" pitchFamily="18" charset="0"/>
              </a:rPr>
              <a:t>Purpose:</a:t>
            </a:r>
            <a:r>
              <a:rPr lang="en-US" sz="1000" dirty="0" smtClean="0">
                <a:latin typeface="Times New Roman" pitchFamily="18" charset="0"/>
                <a:cs typeface="Times New Roman" pitchFamily="18" charset="0"/>
              </a:rPr>
              <a:t> soft emptying of lower section of colon from fecal matter and gases  (these are given to soften </a:t>
            </a:r>
            <a:r>
              <a:rPr lang="en-US" sz="1000" dirty="0" err="1" smtClean="0">
                <a:latin typeface="Times New Roman" pitchFamily="18" charset="0"/>
                <a:cs typeface="Times New Roman" pitchFamily="18" charset="0"/>
              </a:rPr>
              <a:t>faecal</a:t>
            </a:r>
            <a:r>
              <a:rPr lang="en-US" sz="1000" dirty="0" smtClean="0">
                <a:latin typeface="Times New Roman" pitchFamily="18" charset="0"/>
                <a:cs typeface="Times New Roman" pitchFamily="18" charset="0"/>
              </a:rPr>
              <a:t> matter)</a:t>
            </a:r>
            <a:endParaRPr lang="ru-RU" sz="1000" dirty="0" smtClean="0">
              <a:latin typeface="Times New Roman" pitchFamily="18" charset="0"/>
              <a:cs typeface="Times New Roman" pitchFamily="18" charset="0"/>
            </a:endParaRPr>
          </a:p>
          <a:p>
            <a:pPr>
              <a:lnSpc>
                <a:spcPct val="120000"/>
              </a:lnSpc>
              <a:spcBef>
                <a:spcPts val="0"/>
              </a:spcBef>
              <a:buNone/>
            </a:pPr>
            <a:r>
              <a:rPr lang="en-US" sz="1000" b="1" dirty="0" smtClean="0">
                <a:latin typeface="Times New Roman" pitchFamily="18" charset="0"/>
                <a:cs typeface="Times New Roman" pitchFamily="18" charset="0"/>
              </a:rPr>
              <a:t>Indications:</a:t>
            </a:r>
            <a:r>
              <a:rPr lang="en-US" sz="1000" dirty="0" smtClean="0">
                <a:latin typeface="Times New Roman" pitchFamily="18" charset="0"/>
                <a:cs typeface="Times New Roman" pitchFamily="18" charset="0"/>
              </a:rPr>
              <a:t>  </a:t>
            </a:r>
            <a:endParaRPr lang="ru-RU" sz="1000" dirty="0" smtClean="0">
              <a:latin typeface="Times New Roman" pitchFamily="18" charset="0"/>
              <a:cs typeface="Times New Roman" pitchFamily="18" charset="0"/>
            </a:endParaRPr>
          </a:p>
          <a:p>
            <a:pPr>
              <a:lnSpc>
                <a:spcPct val="120000"/>
              </a:lnSpc>
              <a:spcBef>
                <a:spcPts val="0"/>
              </a:spcBef>
              <a:buNone/>
            </a:pPr>
            <a:r>
              <a:rPr lang="en-US" sz="1000" dirty="0" smtClean="0">
                <a:latin typeface="Times New Roman" pitchFamily="18" charset="0"/>
                <a:cs typeface="Times New Roman" pitchFamily="18" charset="0"/>
              </a:rPr>
              <a:t>1.  inefficiency the cleansing enema</a:t>
            </a:r>
            <a:endParaRPr lang="ru-RU" sz="1000" dirty="0" smtClean="0">
              <a:latin typeface="Times New Roman" pitchFamily="18" charset="0"/>
              <a:cs typeface="Times New Roman" pitchFamily="18" charset="0"/>
            </a:endParaRPr>
          </a:p>
          <a:p>
            <a:pPr>
              <a:lnSpc>
                <a:spcPct val="120000"/>
              </a:lnSpc>
              <a:spcBef>
                <a:spcPts val="0"/>
              </a:spcBef>
              <a:buNone/>
            </a:pPr>
            <a:r>
              <a:rPr lang="en-US" sz="1000" dirty="0" smtClean="0">
                <a:latin typeface="Times New Roman" pitchFamily="18" charset="0"/>
                <a:cs typeface="Times New Roman" pitchFamily="18" charset="0"/>
              </a:rPr>
              <a:t>2.  the first days after operation on organs of  abdominal cavity </a:t>
            </a:r>
            <a:endParaRPr lang="ru-RU" sz="1000" dirty="0" smtClean="0">
              <a:latin typeface="Times New Roman" pitchFamily="18" charset="0"/>
              <a:cs typeface="Times New Roman" pitchFamily="18" charset="0"/>
            </a:endParaRPr>
          </a:p>
          <a:p>
            <a:pPr>
              <a:lnSpc>
                <a:spcPct val="120000"/>
              </a:lnSpc>
              <a:spcBef>
                <a:spcPts val="0"/>
              </a:spcBef>
              <a:buNone/>
            </a:pPr>
            <a:r>
              <a:rPr lang="ru-RU" sz="1000" dirty="0" smtClean="0">
                <a:latin typeface="Times New Roman" pitchFamily="18" charset="0"/>
                <a:cs typeface="Times New Roman" pitchFamily="18" charset="0"/>
              </a:rPr>
              <a:t>3.  </a:t>
            </a:r>
            <a:r>
              <a:rPr lang="en-US" sz="1000" dirty="0" smtClean="0">
                <a:latin typeface="Times New Roman" pitchFamily="18" charset="0"/>
                <a:cs typeface="Times New Roman" pitchFamily="18" charset="0"/>
              </a:rPr>
              <a:t>after </a:t>
            </a:r>
            <a:r>
              <a:rPr lang="ru-RU" sz="1000" dirty="0" err="1" smtClean="0">
                <a:latin typeface="Times New Roman" pitchFamily="18" charset="0"/>
                <a:cs typeface="Times New Roman" pitchFamily="18" charset="0"/>
              </a:rPr>
              <a:t>childbirth</a:t>
            </a:r>
            <a:endParaRPr lang="ru-RU" sz="1000" b="1" dirty="0" smtClean="0">
              <a:latin typeface="Times New Roman" pitchFamily="18" charset="0"/>
              <a:cs typeface="Times New Roman" pitchFamily="18" charset="0"/>
            </a:endParaRPr>
          </a:p>
          <a:p>
            <a:pPr>
              <a:lnSpc>
                <a:spcPct val="120000"/>
              </a:lnSpc>
              <a:spcBef>
                <a:spcPts val="0"/>
              </a:spcBef>
              <a:buNone/>
            </a:pPr>
            <a:r>
              <a:rPr lang="en-US" sz="1000" b="1" dirty="0" smtClean="0">
                <a:latin typeface="Times New Roman" pitchFamily="18" charset="0"/>
                <a:cs typeface="Times New Roman" pitchFamily="18" charset="0"/>
              </a:rPr>
              <a:t>C</a:t>
            </a:r>
            <a:r>
              <a:rPr lang="ru-RU" sz="1000" b="1" dirty="0" err="1" smtClean="0">
                <a:latin typeface="Times New Roman" pitchFamily="18" charset="0"/>
                <a:cs typeface="Times New Roman" pitchFamily="18" charset="0"/>
              </a:rPr>
              <a:t>ounter-indication</a:t>
            </a:r>
            <a:r>
              <a:rPr lang="en-US" sz="1000" b="1" dirty="0" smtClean="0">
                <a:latin typeface="Times New Roman" pitchFamily="18" charset="0"/>
                <a:cs typeface="Times New Roman" pitchFamily="18" charset="0"/>
              </a:rPr>
              <a:t>s</a:t>
            </a:r>
            <a:r>
              <a:rPr lang="ru-RU" sz="1000" b="1" dirty="0" smtClean="0">
                <a:latin typeface="Times New Roman" pitchFamily="18" charset="0"/>
                <a:cs typeface="Times New Roman" pitchFamily="18" charset="0"/>
              </a:rPr>
              <a:t>:</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Bleeding of intestine</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Ulcerous processes in a colon or anus</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Rectal </a:t>
            </a:r>
            <a:r>
              <a:rPr lang="en-US" sz="1000" dirty="0" err="1" smtClean="0">
                <a:latin typeface="Times New Roman" pitchFamily="18" charset="0"/>
                <a:cs typeface="Times New Roman" pitchFamily="18" charset="0"/>
              </a:rPr>
              <a:t>prolapse</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Rectal cancer</a:t>
            </a:r>
          </a:p>
          <a:p>
            <a:pPr>
              <a:lnSpc>
                <a:spcPct val="120000"/>
              </a:lnSpc>
              <a:spcBef>
                <a:spcPts val="0"/>
              </a:spcBef>
              <a:buNone/>
            </a:pPr>
            <a:r>
              <a:rPr lang="en-US" sz="1000" b="1" dirty="0" smtClean="0">
                <a:latin typeface="Times New Roman" pitchFamily="18" charset="0"/>
                <a:cs typeface="Times New Roman" pitchFamily="18" charset="0"/>
              </a:rPr>
              <a:t>Equipment</a:t>
            </a:r>
            <a:r>
              <a:rPr lang="en-US" sz="1000" dirty="0" smtClean="0">
                <a:latin typeface="Times New Roman" pitchFamily="18" charset="0"/>
                <a:cs typeface="Times New Roman" pitchFamily="18" charset="0"/>
              </a:rPr>
              <a:t>. </a:t>
            </a:r>
            <a:r>
              <a:rPr lang="en-US" sz="1000" b="1" dirty="0" smtClean="0">
                <a:latin typeface="Times New Roman" pitchFamily="18" charset="0"/>
                <a:cs typeface="Times New Roman" pitchFamily="18" charset="0"/>
              </a:rPr>
              <a:t>Sterile: </a:t>
            </a:r>
            <a:r>
              <a:rPr lang="en-US" sz="1000" dirty="0" smtClean="0">
                <a:latin typeface="Times New Roman" pitchFamily="18" charset="0"/>
                <a:cs typeface="Times New Roman" pitchFamily="18" charset="0"/>
              </a:rPr>
              <a:t>colonic tube, Janet's syringe with oil solution in a volume of 50–200 milliliters, oil (medication), gauze napkins, tray.  </a:t>
            </a:r>
            <a:r>
              <a:rPr lang="en-US" sz="1000" b="1" dirty="0" smtClean="0">
                <a:latin typeface="Times New Roman" pitchFamily="18" charset="0"/>
                <a:cs typeface="Times New Roman" pitchFamily="18" charset="0"/>
              </a:rPr>
              <a:t>Unsterile:</a:t>
            </a:r>
            <a:r>
              <a:rPr lang="en-US" sz="1000" dirty="0" smtClean="0">
                <a:latin typeface="Times New Roman" pitchFamily="18" charset="0"/>
                <a:cs typeface="Times New Roman" pitchFamily="18" charset="0"/>
              </a:rPr>
              <a:t> gloves, oilcloth and diaper (or absorbent pad), apron, screen, container for waste of A and</a:t>
            </a:r>
            <a:r>
              <a:rPr lang="ru-RU" sz="1000" dirty="0" smtClean="0">
                <a:latin typeface="Times New Roman" pitchFamily="18" charset="0"/>
                <a:cs typeface="Times New Roman" pitchFamily="18" charset="0"/>
              </a:rPr>
              <a:t> </a:t>
            </a:r>
            <a:r>
              <a:rPr lang="en-US" sz="1000" dirty="0" smtClean="0">
                <a:latin typeface="Times New Roman" pitchFamily="18" charset="0"/>
                <a:cs typeface="Times New Roman" pitchFamily="18" charset="0"/>
              </a:rPr>
              <a:t>B class.</a:t>
            </a:r>
          </a:p>
          <a:p>
            <a:pPr>
              <a:lnSpc>
                <a:spcPct val="120000"/>
              </a:lnSpc>
              <a:spcBef>
                <a:spcPts val="0"/>
              </a:spcBef>
              <a:buNone/>
            </a:pPr>
            <a:r>
              <a:rPr lang="en-US" sz="1000" b="1" dirty="0" smtClean="0">
                <a:latin typeface="Times New Roman" pitchFamily="18" charset="0"/>
                <a:cs typeface="Times New Roman" pitchFamily="18" charset="0"/>
              </a:rPr>
              <a:t>Algorithm of action:</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Explain to the patient the purpose and procedure course. Obtain patient’s consent. </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Conduct hygienic washing hand and processing hand. Put the gloves on. </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Prepare the equipment. </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Isolate the patient with a screen.</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Place the absorbent pad (oilcloth and diaper) on bed under patient. Place the patient in left lateral position with flexed legs. </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Wear an apron.</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Moisten the end of the colonic tube on the distance of 20-30 cm by lubricant (Vaseline).</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The rounded end colonic tube to take as a pen.</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Spread patient buttocks with thumb and forefinger of the left hand. </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Insert the colonic tube</a:t>
            </a:r>
            <a:r>
              <a:rPr lang="en-US" sz="1000" b="1" dirty="0" smtClean="0">
                <a:latin typeface="Times New Roman" pitchFamily="18" charset="0"/>
                <a:cs typeface="Times New Roman" pitchFamily="18" charset="0"/>
              </a:rPr>
              <a:t> </a:t>
            </a:r>
            <a:r>
              <a:rPr lang="en-US" sz="1000" dirty="0" smtClean="0">
                <a:latin typeface="Times New Roman" pitchFamily="18" charset="0"/>
                <a:cs typeface="Times New Roman" pitchFamily="18" charset="0"/>
              </a:rPr>
              <a:t>20 to 30 cm slowly into the rectum, directing it toward the umbilicus.</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Attach the Janet's syringe to colonic tube and enter the oil solution. </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Disconnect the Janet's syringe from the tube.</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Gently remove the colonic tube by pulling it through 3 to 4 layers of rag pieces.</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Wipe the anus with napkin. </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Remove the diaper and oilcloth. Take off an apron, gloves and put into container for waste of  B class. </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Help patient to take a comfortable position. Give him recommendation - to lie during 6- 10 hours. Therefore this procedure should be done for the night.  </a:t>
            </a:r>
            <a:endParaRPr lang="ru-RU" sz="1000" dirty="0" smtClean="0">
              <a:latin typeface="Times New Roman" pitchFamily="18" charset="0"/>
              <a:cs typeface="Times New Roman" pitchFamily="18" charset="0"/>
            </a:endParaRPr>
          </a:p>
          <a:p>
            <a:pPr lvl="0">
              <a:lnSpc>
                <a:spcPct val="120000"/>
              </a:lnSpc>
              <a:spcBef>
                <a:spcPts val="0"/>
              </a:spcBef>
            </a:pPr>
            <a:r>
              <a:rPr lang="en-US" sz="1000" dirty="0" smtClean="0">
                <a:latin typeface="Times New Roman" pitchFamily="18" charset="0"/>
                <a:cs typeface="Times New Roman" pitchFamily="18" charset="0"/>
              </a:rPr>
              <a:t>Wash hands.</a:t>
            </a:r>
            <a:endParaRPr lang="ru-RU" sz="1000" dirty="0" smtClean="0">
              <a:latin typeface="Times New Roman" pitchFamily="18" charset="0"/>
              <a:cs typeface="Times New Roman" pitchFamily="18" charset="0"/>
            </a:endParaRPr>
          </a:p>
          <a:p>
            <a:pPr>
              <a:lnSpc>
                <a:spcPct val="120000"/>
              </a:lnSpc>
              <a:spcBef>
                <a:spcPts val="0"/>
              </a:spcBef>
            </a:pPr>
            <a:r>
              <a:rPr lang="en-US" sz="1000" dirty="0" smtClean="0">
                <a:latin typeface="Times New Roman" pitchFamily="18" charset="0"/>
                <a:cs typeface="Times New Roman" pitchFamily="18" charset="0"/>
              </a:rPr>
              <a:t>Record the type of enema. The result.</a:t>
            </a:r>
            <a:endParaRPr lang="ru-RU"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dirty="0" smtClean="0"/>
              <a:t>Medications can be administered by enema as well. A small-volume enema can deliver a medicated solution directly to the rectal mucosa. This method of medication administration is useful when the rectum is the area to be medicated if the client is unable to take oral medications or if rapid absorption of the medication is required.</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latin typeface="Times New Roman" pitchFamily="18" charset="0"/>
                <a:cs typeface="Times New Roman" pitchFamily="18" charset="0"/>
              </a:rPr>
              <a:t>Carminative enema</a:t>
            </a:r>
            <a:endParaRPr lang="ru-RU" dirty="0"/>
          </a:p>
        </p:txBody>
      </p:sp>
      <p:sp>
        <p:nvSpPr>
          <p:cNvPr id="3" name="Содержимое 2"/>
          <p:cNvSpPr>
            <a:spLocks noGrp="1"/>
          </p:cNvSpPr>
          <p:nvPr>
            <p:ph idx="1"/>
          </p:nvPr>
        </p:nvSpPr>
        <p:spPr>
          <a:solidFill>
            <a:schemeClr val="bg2"/>
          </a:solidFill>
        </p:spPr>
        <p:txBody>
          <a:bodyPr/>
          <a:lstStyle/>
          <a:p>
            <a:r>
              <a:rPr lang="en-US" b="1" dirty="0" smtClean="0">
                <a:latin typeface="Times New Roman" pitchFamily="18" charset="0"/>
                <a:cs typeface="Times New Roman" pitchFamily="18" charset="0"/>
              </a:rPr>
              <a:t>Carminative enema</a:t>
            </a:r>
            <a:r>
              <a:rPr lang="en-US" dirty="0" smtClean="0">
                <a:latin typeface="Times New Roman" pitchFamily="18" charset="0"/>
                <a:cs typeface="Times New Roman" pitchFamily="18" charset="0"/>
              </a:rPr>
              <a:t>. This is given primarily to expel flatus. The solution instilled into the rectum releases gas, which in turn distends the rectum and the colon, thus causing peristalsis.</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60-180 ml of fluid is introduced</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An  alternative method for flatulence - application  of  colonic tube (flatus tube).</a:t>
            </a:r>
            <a:endParaRPr lang="ru-RU"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71480"/>
          </a:xfrm>
          <a:solidFill>
            <a:schemeClr val="bg2"/>
          </a:solidFill>
        </p:spPr>
        <p:txBody>
          <a:bodyPr>
            <a:normAutofit/>
          </a:bodyPr>
          <a:lstStyle/>
          <a:p>
            <a:r>
              <a:rPr lang="en-US" sz="2200" b="1" dirty="0" smtClean="0">
                <a:latin typeface="Times New Roman" pitchFamily="18" charset="0"/>
                <a:cs typeface="Times New Roman" pitchFamily="18" charset="0"/>
              </a:rPr>
              <a:t>APPLICATION  OF  </a:t>
            </a:r>
            <a:r>
              <a:rPr lang="en-US" sz="2000" b="1" dirty="0" smtClean="0">
                <a:latin typeface="Times New Roman" pitchFamily="18" charset="0"/>
                <a:cs typeface="Times New Roman" pitchFamily="18" charset="0"/>
              </a:rPr>
              <a:t>COLONIC TUBE </a:t>
            </a:r>
            <a:r>
              <a:rPr lang="en-US" sz="2000" dirty="0" smtClean="0">
                <a:latin typeface="Times New Roman" pitchFamily="18" charset="0"/>
                <a:cs typeface="Times New Roman" pitchFamily="18" charset="0"/>
              </a:rPr>
              <a:t>(flatus tube)</a:t>
            </a:r>
            <a:endParaRPr lang="ru-RU" sz="2000" dirty="0"/>
          </a:p>
        </p:txBody>
      </p:sp>
      <p:sp>
        <p:nvSpPr>
          <p:cNvPr id="3" name="Содержимое 2"/>
          <p:cNvSpPr>
            <a:spLocks noGrp="1"/>
          </p:cNvSpPr>
          <p:nvPr>
            <p:ph idx="1"/>
          </p:nvPr>
        </p:nvSpPr>
        <p:spPr>
          <a:xfrm>
            <a:off x="214282" y="714356"/>
            <a:ext cx="8715436" cy="5929354"/>
          </a:xfrm>
        </p:spPr>
        <p:txBody>
          <a:bodyPr>
            <a:normAutofit fontScale="25000" lnSpcReduction="20000"/>
          </a:bodyPr>
          <a:lstStyle/>
          <a:p>
            <a:pPr>
              <a:lnSpc>
                <a:spcPct val="120000"/>
              </a:lnSpc>
              <a:spcBef>
                <a:spcPts val="0"/>
              </a:spcBef>
              <a:buNone/>
            </a:pPr>
            <a:r>
              <a:rPr lang="en-US" sz="4800" b="1" dirty="0" err="1" smtClean="0">
                <a:latin typeface="Times New Roman" pitchFamily="18" charset="0"/>
                <a:cs typeface="Times New Roman" pitchFamily="18" charset="0"/>
              </a:rPr>
              <a:t>Purpouse</a:t>
            </a:r>
            <a:r>
              <a:rPr lang="en-US" sz="4800" b="1" dirty="0" smtClean="0">
                <a:latin typeface="Times New Roman" pitchFamily="18" charset="0"/>
                <a:cs typeface="Times New Roman" pitchFamily="18" charset="0"/>
              </a:rPr>
              <a:t>:</a:t>
            </a:r>
            <a:r>
              <a:rPr lang="en-US" sz="4800" dirty="0" smtClean="0">
                <a:latin typeface="Times New Roman" pitchFamily="18" charset="0"/>
                <a:cs typeface="Times New Roman" pitchFamily="18" charset="0"/>
              </a:rPr>
              <a:t>  evacuation gases of intestine</a:t>
            </a:r>
            <a:endParaRPr lang="ru-RU" sz="4800" dirty="0" smtClean="0">
              <a:latin typeface="Times New Roman" pitchFamily="18" charset="0"/>
              <a:cs typeface="Times New Roman" pitchFamily="18" charset="0"/>
            </a:endParaRPr>
          </a:p>
          <a:p>
            <a:pPr>
              <a:lnSpc>
                <a:spcPct val="120000"/>
              </a:lnSpc>
              <a:spcBef>
                <a:spcPts val="0"/>
              </a:spcBef>
              <a:buNone/>
            </a:pPr>
            <a:r>
              <a:rPr lang="en-US" sz="4800" dirty="0" smtClean="0">
                <a:latin typeface="Times New Roman" pitchFamily="18" charset="0"/>
                <a:cs typeface="Times New Roman" pitchFamily="18" charset="0"/>
              </a:rPr>
              <a:t> </a:t>
            </a:r>
            <a:r>
              <a:rPr lang="en-US" sz="4800" b="1" dirty="0" smtClean="0">
                <a:latin typeface="Times New Roman" pitchFamily="18" charset="0"/>
                <a:cs typeface="Times New Roman" pitchFamily="18" charset="0"/>
              </a:rPr>
              <a:t>Indications:</a:t>
            </a:r>
            <a:endParaRPr lang="ru-RU" sz="4800" dirty="0" smtClean="0">
              <a:latin typeface="Times New Roman" pitchFamily="18" charset="0"/>
              <a:cs typeface="Times New Roman" pitchFamily="18" charset="0"/>
            </a:endParaRPr>
          </a:p>
          <a:p>
            <a:pPr>
              <a:lnSpc>
                <a:spcPct val="120000"/>
              </a:lnSpc>
              <a:spcBef>
                <a:spcPts val="0"/>
              </a:spcBef>
              <a:buNone/>
            </a:pPr>
            <a:r>
              <a:rPr lang="en-US" sz="4800" dirty="0" smtClean="0">
                <a:latin typeface="Times New Roman" pitchFamily="18" charset="0"/>
                <a:cs typeface="Times New Roman" pitchFamily="18" charset="0"/>
              </a:rPr>
              <a:t>1.  </a:t>
            </a:r>
            <a:r>
              <a:rPr lang="en-US" sz="4800" dirty="0" err="1" smtClean="0">
                <a:latin typeface="Times New Roman" pitchFamily="18" charset="0"/>
                <a:cs typeface="Times New Roman" pitchFamily="18" charset="0"/>
              </a:rPr>
              <a:t>Meteorism</a:t>
            </a:r>
            <a:r>
              <a:rPr lang="en-US" sz="4800" dirty="0" smtClean="0">
                <a:latin typeface="Times New Roman" pitchFamily="18" charset="0"/>
                <a:cs typeface="Times New Roman" pitchFamily="18" charset="0"/>
              </a:rPr>
              <a:t> (bloat) - accumulation of gases in intestine.</a:t>
            </a:r>
            <a:endParaRPr lang="ru-RU" sz="4800" b="1" dirty="0" smtClean="0">
              <a:latin typeface="Times New Roman" pitchFamily="18" charset="0"/>
              <a:cs typeface="Times New Roman" pitchFamily="18" charset="0"/>
            </a:endParaRPr>
          </a:p>
          <a:p>
            <a:pPr>
              <a:lnSpc>
                <a:spcPct val="120000"/>
              </a:lnSpc>
              <a:spcBef>
                <a:spcPts val="0"/>
              </a:spcBef>
              <a:buNone/>
            </a:pPr>
            <a:r>
              <a:rPr lang="en-US" sz="4800" dirty="0" smtClean="0">
                <a:latin typeface="Times New Roman" pitchFamily="18" charset="0"/>
                <a:cs typeface="Times New Roman" pitchFamily="18" charset="0"/>
              </a:rPr>
              <a:t>2.  Using for staging of medicinal and oil enemas</a:t>
            </a:r>
            <a:endParaRPr lang="ru-RU" sz="4800" dirty="0" smtClean="0">
              <a:latin typeface="Times New Roman" pitchFamily="18" charset="0"/>
              <a:cs typeface="Times New Roman" pitchFamily="18" charset="0"/>
            </a:endParaRPr>
          </a:p>
          <a:p>
            <a:pPr>
              <a:lnSpc>
                <a:spcPct val="120000"/>
              </a:lnSpc>
              <a:spcBef>
                <a:spcPts val="0"/>
              </a:spcBef>
              <a:buNone/>
            </a:pPr>
            <a:r>
              <a:rPr lang="en-US" sz="4800" b="1" dirty="0" smtClean="0">
                <a:latin typeface="Times New Roman" pitchFamily="18" charset="0"/>
                <a:cs typeface="Times New Roman" pitchFamily="18" charset="0"/>
              </a:rPr>
              <a:t>Counter-indications:  </a:t>
            </a:r>
            <a:endParaRPr lang="ru-RU" sz="4800" dirty="0" smtClean="0">
              <a:latin typeface="Times New Roman" pitchFamily="18" charset="0"/>
              <a:cs typeface="Times New Roman" pitchFamily="18" charset="0"/>
            </a:endParaRPr>
          </a:p>
          <a:p>
            <a:pPr>
              <a:lnSpc>
                <a:spcPct val="120000"/>
              </a:lnSpc>
              <a:spcBef>
                <a:spcPts val="0"/>
              </a:spcBef>
            </a:pPr>
            <a:r>
              <a:rPr lang="en-US" sz="4800" dirty="0" smtClean="0">
                <a:latin typeface="Times New Roman" pitchFamily="18" charset="0"/>
                <a:cs typeface="Times New Roman" pitchFamily="18" charset="0"/>
              </a:rPr>
              <a:t>Gastric and intestinal bleeding</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Acute inflammatory and ulcerous processes in a colon or anus</a:t>
            </a:r>
            <a:endParaRPr lang="ru-RU" sz="4800" dirty="0" smtClean="0">
              <a:latin typeface="Times New Roman" pitchFamily="18" charset="0"/>
              <a:cs typeface="Times New Roman" pitchFamily="18" charset="0"/>
            </a:endParaRPr>
          </a:p>
          <a:p>
            <a:pPr lvl="0">
              <a:lnSpc>
                <a:spcPct val="120000"/>
              </a:lnSpc>
              <a:spcBef>
                <a:spcPts val="0"/>
              </a:spcBef>
            </a:pPr>
            <a:r>
              <a:rPr lang="ru-RU" sz="4800" dirty="0" err="1" smtClean="0">
                <a:latin typeface="Times New Roman" pitchFamily="18" charset="0"/>
                <a:cs typeface="Times New Roman" pitchFamily="18" charset="0"/>
              </a:rPr>
              <a:t>Anal</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fissure</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Rectal</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cancer</a:t>
            </a:r>
            <a:endParaRPr lang="ru-RU" sz="4800" dirty="0" smtClean="0">
              <a:latin typeface="Times New Roman" pitchFamily="18" charset="0"/>
              <a:cs typeface="Times New Roman" pitchFamily="18" charset="0"/>
            </a:endParaRPr>
          </a:p>
          <a:p>
            <a:pPr lvl="0">
              <a:lnSpc>
                <a:spcPct val="120000"/>
              </a:lnSpc>
              <a:spcBef>
                <a:spcPts val="0"/>
              </a:spcBef>
            </a:pPr>
            <a:r>
              <a:rPr lang="ru-RU" sz="4800" dirty="0" err="1" smtClean="0">
                <a:latin typeface="Times New Roman" pitchFamily="18" charset="0"/>
                <a:cs typeface="Times New Roman" pitchFamily="18" charset="0"/>
              </a:rPr>
              <a:t>Bleeding</a:t>
            </a:r>
            <a:r>
              <a:rPr lang="en-US" sz="4800" dirty="0" smtClean="0">
                <a:latin typeface="Times New Roman" pitchFamily="18" charset="0"/>
                <a:cs typeface="Times New Roman" pitchFamily="18" charset="0"/>
              </a:rPr>
              <a:t> </a:t>
            </a:r>
            <a:r>
              <a:rPr lang="ru-RU" sz="4800" dirty="0" smtClean="0">
                <a:latin typeface="Times New Roman" pitchFamily="18" charset="0"/>
                <a:cs typeface="Times New Roman" pitchFamily="18" charset="0"/>
              </a:rPr>
              <a:t> </a:t>
            </a:r>
            <a:r>
              <a:rPr lang="ru-RU" sz="4800" dirty="0" err="1" smtClean="0">
                <a:latin typeface="Times New Roman" pitchFamily="18" charset="0"/>
                <a:cs typeface="Times New Roman" pitchFamily="18" charset="0"/>
              </a:rPr>
              <a:t>hemorrhoids</a:t>
            </a:r>
            <a:endParaRPr lang="ru-RU" sz="4800" dirty="0" smtClean="0">
              <a:latin typeface="Times New Roman" pitchFamily="18" charset="0"/>
              <a:cs typeface="Times New Roman" pitchFamily="18" charset="0"/>
            </a:endParaRPr>
          </a:p>
          <a:p>
            <a:pPr>
              <a:lnSpc>
                <a:spcPct val="120000"/>
              </a:lnSpc>
              <a:spcBef>
                <a:spcPts val="0"/>
              </a:spcBef>
              <a:buNone/>
            </a:pPr>
            <a:r>
              <a:rPr lang="en-US" sz="4800" b="1" dirty="0" smtClean="0">
                <a:latin typeface="Times New Roman" pitchFamily="18" charset="0"/>
                <a:cs typeface="Times New Roman" pitchFamily="18" charset="0"/>
              </a:rPr>
              <a:t>Equipment.</a:t>
            </a:r>
            <a:r>
              <a:rPr lang="en-US" sz="4800" dirty="0" smtClean="0">
                <a:latin typeface="Times New Roman" pitchFamily="18" charset="0"/>
                <a:cs typeface="Times New Roman" pitchFamily="18" charset="0"/>
              </a:rPr>
              <a:t> Sterile: colonic tube, </a:t>
            </a:r>
            <a:r>
              <a:rPr lang="en-US" sz="4800" dirty="0" err="1" smtClean="0">
                <a:latin typeface="Times New Roman" pitchFamily="18" charset="0"/>
                <a:cs typeface="Times New Roman" pitchFamily="18" charset="0"/>
              </a:rPr>
              <a:t>vaseline</a:t>
            </a:r>
            <a:r>
              <a:rPr lang="en-US" sz="4800" dirty="0" smtClean="0">
                <a:latin typeface="Times New Roman" pitchFamily="18" charset="0"/>
                <a:cs typeface="Times New Roman" pitchFamily="18" charset="0"/>
              </a:rPr>
              <a:t>, tray, gauze napkins.</a:t>
            </a:r>
            <a:endParaRPr lang="ru-RU" sz="4800" dirty="0" smtClean="0">
              <a:latin typeface="Times New Roman" pitchFamily="18" charset="0"/>
              <a:cs typeface="Times New Roman" pitchFamily="18" charset="0"/>
            </a:endParaRPr>
          </a:p>
          <a:p>
            <a:pPr>
              <a:lnSpc>
                <a:spcPct val="120000"/>
              </a:lnSpc>
              <a:spcBef>
                <a:spcPts val="0"/>
              </a:spcBef>
            </a:pPr>
            <a:r>
              <a:rPr lang="en-US" sz="4800" dirty="0" smtClean="0">
                <a:latin typeface="Times New Roman" pitchFamily="18" charset="0"/>
                <a:cs typeface="Times New Roman" pitchFamily="18" charset="0"/>
              </a:rPr>
              <a:t>Unsterile: gloves, screen, oilcloth, diaper, apron, bedpan with water, container for waste of A and B class.</a:t>
            </a:r>
          </a:p>
          <a:p>
            <a:pPr>
              <a:lnSpc>
                <a:spcPct val="120000"/>
              </a:lnSpc>
              <a:spcBef>
                <a:spcPts val="0"/>
              </a:spcBef>
              <a:buNone/>
            </a:pPr>
            <a:r>
              <a:rPr lang="en-US" sz="4800" b="1" dirty="0" smtClean="0">
                <a:latin typeface="Times New Roman" pitchFamily="18" charset="0"/>
                <a:cs typeface="Times New Roman" pitchFamily="18" charset="0"/>
              </a:rPr>
              <a:t>Algorithm of action:</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Explain to the patient the purpose and procedure course. Obtain patient’s consent. </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Conduct hygienic washing hand and processing hand. Wear gloves. </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Prepare the equipment. </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Isolate the patient with a screen.</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Place the absorbent pad (oilcloth and diaper ) on bed under patient. Place the patient in left lateral position with flexed legs. </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Wear an apron.</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lubricate the end of the colonic tube on the distance of 20-30 cm by Vaseline.</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The rounded end colonic tube to take as a pen.</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Spread patient buttocks with thumb and forefinger of the left hand. </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With a gentle </a:t>
            </a:r>
            <a:r>
              <a:rPr lang="en-US" sz="4800" dirty="0" err="1" smtClean="0">
                <a:latin typeface="Times New Roman" pitchFamily="18" charset="0"/>
                <a:cs typeface="Times New Roman" pitchFamily="18" charset="0"/>
              </a:rPr>
              <a:t>rotatory</a:t>
            </a:r>
            <a:r>
              <a:rPr lang="en-US" sz="4800" dirty="0" smtClean="0">
                <a:latin typeface="Times New Roman" pitchFamily="18" charset="0"/>
                <a:cs typeface="Times New Roman" pitchFamily="18" charset="0"/>
              </a:rPr>
              <a:t> movement, Insert the colonic tube</a:t>
            </a:r>
            <a:r>
              <a:rPr lang="en-US" sz="4800" b="1" dirty="0" smtClean="0">
                <a:latin typeface="Times New Roman" pitchFamily="18" charset="0"/>
                <a:cs typeface="Times New Roman" pitchFamily="18" charset="0"/>
              </a:rPr>
              <a:t> 20</a:t>
            </a:r>
            <a:r>
              <a:rPr lang="en-US" sz="4800" dirty="0" smtClean="0">
                <a:latin typeface="Times New Roman" pitchFamily="18" charset="0"/>
                <a:cs typeface="Times New Roman" pitchFamily="18" charset="0"/>
              </a:rPr>
              <a:t> to 30 cm slowly into the rectum, directing it toward the umbilicus.</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The free end of the tube being kept into the water in the kidney tray (or bedpan).</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Leave the colonic tube on 20 minutes.</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Wear gloves. Remove the colonic tube from the rectum using a napkin.</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Put the colonic tube in container with disinfectant solution. Wipe the anus with napkin. Remove the bedpan, the diaper and the oilcloth. Take off an apron, gloves and put into container with disinfectant solution.</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Wash hands.</a:t>
            </a:r>
            <a:endParaRPr lang="ru-RU" sz="4800" dirty="0" smtClean="0">
              <a:latin typeface="Times New Roman" pitchFamily="18" charset="0"/>
              <a:cs typeface="Times New Roman" pitchFamily="18" charset="0"/>
            </a:endParaRPr>
          </a:p>
          <a:p>
            <a:pPr lvl="0">
              <a:lnSpc>
                <a:spcPct val="120000"/>
              </a:lnSpc>
              <a:spcBef>
                <a:spcPts val="0"/>
              </a:spcBef>
            </a:pPr>
            <a:r>
              <a:rPr lang="en-US" sz="4800" dirty="0" smtClean="0">
                <a:latin typeface="Times New Roman" pitchFamily="18" charset="0"/>
                <a:cs typeface="Times New Roman" pitchFamily="18" charset="0"/>
              </a:rPr>
              <a:t>Record the type of enema. The result.</a:t>
            </a:r>
            <a:endParaRPr lang="ru-RU" sz="4800" dirty="0" smtClean="0">
              <a:latin typeface="Times New Roman" pitchFamily="18" charset="0"/>
              <a:cs typeface="Times New Roman" pitchFamily="18" charset="0"/>
            </a:endParaRPr>
          </a:p>
          <a:p>
            <a:pPr>
              <a:lnSpc>
                <a:spcPct val="120000"/>
              </a:lnSpc>
              <a:spcBef>
                <a:spcPts val="0"/>
              </a:spcBef>
              <a:buNone/>
            </a:pPr>
            <a:r>
              <a:rPr lang="en-US" sz="4800" dirty="0" smtClean="0">
                <a:latin typeface="Times New Roman" pitchFamily="18" charset="0"/>
                <a:cs typeface="Times New Roman" pitchFamily="18" charset="0"/>
              </a:rPr>
              <a:t> </a:t>
            </a:r>
            <a:endParaRPr lang="ru-RU" sz="4800" dirty="0" smtClean="0">
              <a:latin typeface="Times New Roman" pitchFamily="18" charset="0"/>
              <a:cs typeface="Times New Roman" pitchFamily="18" charset="0"/>
            </a:endParaRPr>
          </a:p>
          <a:p>
            <a:pPr>
              <a:lnSpc>
                <a:spcPct val="120000"/>
              </a:lnSpc>
              <a:spcBef>
                <a:spcPts val="0"/>
              </a:spcBef>
              <a:buNone/>
            </a:pPr>
            <a:r>
              <a:rPr lang="en-US" sz="4800" dirty="0" smtClean="0">
                <a:latin typeface="Times New Roman" pitchFamily="18" charset="0"/>
                <a:cs typeface="Times New Roman" pitchFamily="18" charset="0"/>
              </a:rPr>
              <a:t>NOTE: The tube can be re-inserted every 3 to 4 hour, if necessary.</a:t>
            </a:r>
            <a:endParaRPr lang="ru-RU" sz="48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715436" cy="6143668"/>
          </a:xfrm>
        </p:spPr>
        <p:txBody>
          <a:bodyPr>
            <a:normAutofit/>
          </a:bodyPr>
          <a:lstStyle/>
          <a:p>
            <a:pPr>
              <a:lnSpc>
                <a:spcPct val="120000"/>
              </a:lnSpc>
              <a:spcBef>
                <a:spcPts val="0"/>
              </a:spcBef>
            </a:pPr>
            <a:r>
              <a:rPr lang="en-US" b="1" dirty="0" smtClean="0">
                <a:latin typeface="Times New Roman" pitchFamily="18" charset="0"/>
                <a:cs typeface="Times New Roman" pitchFamily="18" charset="0"/>
              </a:rPr>
              <a:t>Return flow enema. </a:t>
            </a:r>
            <a:r>
              <a:rPr lang="en-US" dirty="0" smtClean="0">
                <a:latin typeface="Times New Roman" pitchFamily="18" charset="0"/>
                <a:cs typeface="Times New Roman" pitchFamily="18" charset="0"/>
              </a:rPr>
              <a:t>Return flow enema is used Referred also as colonic irrigation, this is used to expel flatus. This involves the alternating flow of fluid into and out of the large intestine to stimulate peristalsis and the expulsion of feces.</a:t>
            </a:r>
          </a:p>
          <a:p>
            <a:endParaRPr lang="ru-RU" dirty="0"/>
          </a:p>
        </p:txBody>
      </p:sp>
      <p:pic>
        <p:nvPicPr>
          <p:cNvPr id="2050" name="Picture 2" descr="http://store.gerson.org/Enema-Bucket-Kit.jpg"/>
          <p:cNvPicPr>
            <a:picLocks noChangeAspect="1" noChangeArrowheads="1"/>
          </p:cNvPicPr>
          <p:nvPr/>
        </p:nvPicPr>
        <p:blipFill>
          <a:blip r:embed="rId2"/>
          <a:srcRect/>
          <a:stretch>
            <a:fillRect/>
          </a:stretch>
        </p:blipFill>
        <p:spPr bwMode="auto">
          <a:xfrm>
            <a:off x="5981700" y="3500438"/>
            <a:ext cx="3162300" cy="3357562"/>
          </a:xfrm>
          <a:prstGeom prst="rect">
            <a:avLst/>
          </a:prstGeom>
          <a:noFill/>
        </p:spPr>
      </p:pic>
      <p:pic>
        <p:nvPicPr>
          <p:cNvPr id="6146" name="Picture 2" descr="http://ovosemar.ru/wp-content/uploads/2015/04/klizma-dlja-ochischenija-kishechnika-v-domashnih-uslovijah-4.jpg"/>
          <p:cNvPicPr>
            <a:picLocks noChangeAspect="1" noChangeArrowheads="1"/>
          </p:cNvPicPr>
          <p:nvPr/>
        </p:nvPicPr>
        <p:blipFill>
          <a:blip r:embed="rId3"/>
          <a:srcRect/>
          <a:stretch>
            <a:fillRect/>
          </a:stretch>
        </p:blipFill>
        <p:spPr bwMode="auto">
          <a:xfrm>
            <a:off x="500034" y="3643314"/>
            <a:ext cx="5019675" cy="2209801"/>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fontScale="90000"/>
          </a:bodyPr>
          <a:lstStyle/>
          <a:p>
            <a:r>
              <a:rPr lang="en-US" b="1" dirty="0" smtClean="0"/>
              <a:t>General instruction for Giving Enema</a:t>
            </a:r>
            <a:endParaRPr lang="ru-RU" dirty="0"/>
          </a:p>
        </p:txBody>
      </p:sp>
      <p:sp>
        <p:nvSpPr>
          <p:cNvPr id="3" name="Содержимое 2"/>
          <p:cNvSpPr>
            <a:spLocks noGrp="1"/>
          </p:cNvSpPr>
          <p:nvPr>
            <p:ph idx="1"/>
          </p:nvPr>
        </p:nvSpPr>
        <p:spPr>
          <a:xfrm>
            <a:off x="214282" y="1357298"/>
            <a:ext cx="8643998" cy="5214974"/>
          </a:xfrm>
          <a:solidFill>
            <a:schemeClr val="bg2"/>
          </a:solidFill>
        </p:spPr>
        <p:txBody>
          <a:bodyPr>
            <a:normAutofit fontScale="77500" lnSpcReduction="20000"/>
          </a:bodyPr>
          <a:lstStyle/>
          <a:p>
            <a:pPr>
              <a:lnSpc>
                <a:spcPct val="120000"/>
              </a:lnSpc>
              <a:spcBef>
                <a:spcPts val="0"/>
              </a:spcBef>
              <a:buNone/>
            </a:pPr>
            <a:r>
              <a:rPr lang="en-US" dirty="0" smtClean="0">
                <a:latin typeface="Times New Roman" pitchFamily="18" charset="0"/>
                <a:cs typeface="Times New Roman" pitchFamily="18" charset="0"/>
              </a:rPr>
              <a:t>1. Use the appropriate size catheter or rectal tube. </a:t>
            </a:r>
          </a:p>
          <a:p>
            <a:pPr>
              <a:lnSpc>
                <a:spcPct val="120000"/>
              </a:lnSpc>
              <a:spcBef>
                <a:spcPts val="0"/>
              </a:spcBef>
              <a:buNone/>
            </a:pPr>
            <a:r>
              <a:rPr lang="en-US" dirty="0" smtClean="0">
                <a:latin typeface="Times New Roman" pitchFamily="18" charset="0"/>
                <a:cs typeface="Times New Roman" pitchFamily="18" charset="0"/>
              </a:rPr>
              <a:t>2. The rectal tube needs to be </a:t>
            </a:r>
            <a:r>
              <a:rPr lang="en-US" dirty="0" err="1" smtClean="0">
                <a:latin typeface="Times New Roman" pitchFamily="18" charset="0"/>
                <a:cs typeface="Times New Roman" pitchFamily="18" charset="0"/>
              </a:rPr>
              <a:t>atraumatic</a:t>
            </a:r>
            <a:r>
              <a:rPr lang="en-US" dirty="0" smtClean="0">
                <a:latin typeface="Times New Roman" pitchFamily="18" charset="0"/>
                <a:cs typeface="Times New Roman" pitchFamily="18" charset="0"/>
              </a:rPr>
              <a:t>. </a:t>
            </a:r>
          </a:p>
          <a:p>
            <a:pPr>
              <a:lnSpc>
                <a:spcPct val="120000"/>
              </a:lnSpc>
              <a:spcBef>
                <a:spcPts val="0"/>
              </a:spcBef>
              <a:buNone/>
            </a:pPr>
            <a:r>
              <a:rPr lang="en-US" dirty="0" smtClean="0">
                <a:latin typeface="Times New Roman" pitchFamily="18" charset="0"/>
                <a:cs typeface="Times New Roman" pitchFamily="18" charset="0"/>
              </a:rPr>
              <a:t>3. Use lubricant.</a:t>
            </a:r>
          </a:p>
          <a:p>
            <a:pPr>
              <a:lnSpc>
                <a:spcPct val="120000"/>
              </a:lnSpc>
              <a:spcBef>
                <a:spcPts val="0"/>
              </a:spcBef>
              <a:buNone/>
            </a:pPr>
            <a:r>
              <a:rPr lang="en-US" dirty="0" smtClean="0">
                <a:latin typeface="Times New Roman" pitchFamily="18" charset="0"/>
                <a:cs typeface="Times New Roman" pitchFamily="18" charset="0"/>
              </a:rPr>
              <a:t>4. Follow the temperature of solution.</a:t>
            </a:r>
          </a:p>
          <a:p>
            <a:pPr>
              <a:lnSpc>
                <a:spcPct val="120000"/>
              </a:lnSpc>
              <a:spcBef>
                <a:spcPts val="0"/>
              </a:spcBef>
              <a:buNone/>
            </a:pPr>
            <a:r>
              <a:rPr lang="en-US" dirty="0" smtClean="0">
                <a:latin typeface="Times New Roman" pitchFamily="18" charset="0"/>
                <a:cs typeface="Times New Roman" pitchFamily="18" charset="0"/>
              </a:rPr>
              <a:t>5. Follow the amount of the solution.</a:t>
            </a:r>
          </a:p>
          <a:p>
            <a:pPr>
              <a:lnSpc>
                <a:spcPct val="120000"/>
              </a:lnSpc>
              <a:spcBef>
                <a:spcPts val="0"/>
              </a:spcBef>
              <a:buNone/>
            </a:pPr>
            <a:r>
              <a:rPr lang="en-US" dirty="0" smtClean="0">
                <a:latin typeface="Times New Roman" pitchFamily="18" charset="0"/>
                <a:cs typeface="Times New Roman" pitchFamily="18" charset="0"/>
              </a:rPr>
              <a:t>6. Keep the correct patient</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position.</a:t>
            </a:r>
          </a:p>
          <a:p>
            <a:pPr>
              <a:lnSpc>
                <a:spcPct val="120000"/>
              </a:lnSpc>
              <a:spcBef>
                <a:spcPts val="0"/>
              </a:spcBef>
              <a:buNone/>
            </a:pPr>
            <a:r>
              <a:rPr lang="en-US" dirty="0" smtClean="0">
                <a:latin typeface="Times New Roman" pitchFamily="18" charset="0"/>
                <a:cs typeface="Times New Roman" pitchFamily="18" charset="0"/>
              </a:rPr>
              <a:t>7. Keep the height of the enema bag. </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8. Follow the depth introduction of rectal tube. </a:t>
            </a:r>
            <a:endParaRPr lang="ru-RU"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9. Follow the time of retention of solution in intestines.</a:t>
            </a:r>
            <a:endParaRPr lang="ru-RU" dirty="0" smtClean="0">
              <a:latin typeface="Times New Roman" pitchFamily="18" charset="0"/>
              <a:cs typeface="Times New Roman" pitchFamily="18" charset="0"/>
            </a:endParaRPr>
          </a:p>
          <a:p>
            <a:pPr>
              <a:lnSpc>
                <a:spcPct val="120000"/>
              </a:lnSpc>
              <a:spcBef>
                <a:spcPts val="0"/>
              </a:spcBef>
              <a:buNone/>
            </a:pPr>
            <a:r>
              <a:rPr lang="ru-RU" dirty="0" smtClean="0">
                <a:latin typeface="Times New Roman" pitchFamily="18" charset="0"/>
                <a:cs typeface="Times New Roman" pitchFamily="18" charset="0"/>
              </a:rPr>
              <a:t>10. </a:t>
            </a:r>
            <a:r>
              <a:rPr lang="en-US" dirty="0" smtClean="0">
                <a:latin typeface="Times New Roman" pitchFamily="18" charset="0"/>
                <a:cs typeface="Times New Roman" pitchFamily="18" charset="0"/>
              </a:rPr>
              <a:t>Good</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condition equipment</a:t>
            </a:r>
            <a:r>
              <a:rPr lang="ru-RU" dirty="0" smtClean="0">
                <a:latin typeface="Times New Roman" pitchFamily="18" charset="0"/>
                <a:cs typeface="Times New Roman" pitchFamily="18" charset="0"/>
              </a:rPr>
              <a:t>.</a:t>
            </a:r>
          </a:p>
          <a:p>
            <a:pPr>
              <a:lnSpc>
                <a:spcPct val="120000"/>
              </a:lnSpc>
              <a:spcBef>
                <a:spcPts val="0"/>
              </a:spcBef>
              <a:buNone/>
            </a:pPr>
            <a:r>
              <a:rPr lang="en-US" dirty="0" smtClean="0">
                <a:latin typeface="Times New Roman" pitchFamily="18" charset="0"/>
                <a:cs typeface="Times New Roman" pitchFamily="18" charset="0"/>
              </a:rPr>
              <a:t>11. Follow the flow speed of fluid</a:t>
            </a:r>
            <a:r>
              <a:rPr lang="ru-RU" dirty="0" smtClean="0">
                <a:latin typeface="Times New Roman" pitchFamily="18" charset="0"/>
                <a:cs typeface="Times New Roman" pitchFamily="18" charset="0"/>
              </a:rPr>
              <a:t>.</a:t>
            </a:r>
          </a:p>
          <a:p>
            <a:pPr>
              <a:lnSpc>
                <a:spcPct val="120000"/>
              </a:lnSpc>
              <a:spcBef>
                <a:spcPts val="0"/>
              </a:spcBef>
              <a:buNone/>
            </a:pPr>
            <a:r>
              <a:rPr lang="ru-RU"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Prevent air from entering into the rectum </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nSpc>
                <a:spcPct val="120000"/>
              </a:lnSpc>
              <a:spcBef>
                <a:spcPts val="0"/>
              </a:spcBef>
              <a:buNone/>
            </a:pPr>
            <a:r>
              <a:rPr lang="en-US" dirty="0" smtClean="0">
                <a:latin typeface="Times New Roman" pitchFamily="18" charset="0"/>
                <a:cs typeface="Times New Roman" pitchFamily="18" charset="0"/>
              </a:rPr>
              <a:t>1</a:t>
            </a:r>
            <a:r>
              <a:rPr lang="ru-RU"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Observe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patient's condition during the procedure</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15106"/>
          </a:xfrm>
        </p:spPr>
        <p:txBody>
          <a:bodyPr>
            <a:normAutofit fontScale="62500" lnSpcReduction="20000"/>
          </a:bodyPr>
          <a:lstStyle/>
          <a:p>
            <a:pPr algn="ctr">
              <a:buNone/>
            </a:pPr>
            <a:r>
              <a:rPr lang="en-US" b="1" dirty="0" smtClean="0">
                <a:latin typeface="Times New Roman" pitchFamily="18" charset="0"/>
                <a:cs typeface="Times New Roman" pitchFamily="18" charset="0"/>
              </a:rPr>
              <a:t>Practical lesson № 14</a:t>
            </a:r>
            <a:endParaRPr lang="ru-RU" dirty="0" smtClean="0">
              <a:latin typeface="Times New Roman" pitchFamily="18" charset="0"/>
              <a:cs typeface="Times New Roman" pitchFamily="18" charset="0"/>
            </a:endParaRPr>
          </a:p>
          <a:p>
            <a:pPr algn="ctr">
              <a:buNone/>
            </a:pPr>
            <a:r>
              <a:rPr lang="en-US" b="1" dirty="0" smtClean="0">
                <a:latin typeface="Times New Roman" pitchFamily="18" charset="0"/>
                <a:cs typeface="Times New Roman" pitchFamily="18" charset="0"/>
              </a:rPr>
              <a:t>Theme</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«Enemas»</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CONTROL QUESTION</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Enema</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definition</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Classification enemas.</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Cleansing enema. Purpose. Mechanism of action. Indication. Type. Used solution.</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Methods used in given a large-volume cleansing enema.</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Retention enema. Purpose. Mechanism of action. Indication. Type. Used solution.</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Carminative enema. Return flow enema. Purpose. Mechanism of action.</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 contraindications for cleansing enema.</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General instruction for Giving Enema.</a:t>
            </a:r>
            <a:endParaRPr lang="ru-RU"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PRACTICAL SKILLS</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Cleansing enema. </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Retention (oil) enema. </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Application  of  colonic tube (flatus tube).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solidFill>
            <a:schemeClr val="bg2"/>
          </a:solidFill>
        </p:spPr>
        <p:txBody>
          <a:bodyPr/>
          <a:lstStyle/>
          <a:p>
            <a:r>
              <a:rPr lang="en-US" b="1" dirty="0" smtClean="0">
                <a:latin typeface="Times New Roman" pitchFamily="18" charset="0"/>
                <a:cs typeface="Times New Roman" pitchFamily="18" charset="0"/>
              </a:rPr>
              <a:t>Enema</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 medical manipulation, the essence of which is the introduction of the liquid into a direct or colon through the anus.</a:t>
            </a:r>
            <a:r>
              <a:rPr lang="ru-RU"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Enema </a:t>
            </a:r>
            <a:r>
              <a:rPr lang="en-US" dirty="0" smtClean="0">
                <a:latin typeface="Times New Roman" pitchFamily="18" charset="0"/>
                <a:cs typeface="Times New Roman" pitchFamily="18" charset="0"/>
              </a:rPr>
              <a:t>is a procedure of administration different fluids in lower section of colon for therapeutic and diagnostic purpose.</a:t>
            </a:r>
            <a:endParaRPr lang="ru-RU"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14282" y="533400"/>
            <a:ext cx="8643998" cy="6324600"/>
          </a:xfrm>
        </p:spPr>
        <p:txBody>
          <a:bodyPr>
            <a:noAutofit/>
          </a:bodyPr>
          <a:lstStyle/>
          <a:p>
            <a:r>
              <a:rPr lang="en-US" sz="2400" dirty="0" smtClean="0">
                <a:latin typeface="Times New Roman" pitchFamily="18" charset="0"/>
                <a:cs typeface="Times New Roman" pitchFamily="18" charset="0"/>
              </a:rPr>
              <a:t>For therapeutic purposes enemas are used for a very long time. In ancient Indian manuscripts are described </a:t>
            </a:r>
            <a:r>
              <a:rPr lang="en-US" sz="2400" dirty="0" err="1" smtClean="0">
                <a:latin typeface="Times New Roman" pitchFamily="18" charset="0"/>
                <a:cs typeface="Times New Roman" pitchFamily="18" charset="0"/>
              </a:rPr>
              <a:t>prominately</a:t>
            </a:r>
            <a:r>
              <a:rPr lang="en-US" sz="2400" dirty="0" smtClean="0">
                <a:latin typeface="Times New Roman" pitchFamily="18" charset="0"/>
                <a:cs typeface="Times New Roman" pitchFamily="18" charset="0"/>
              </a:rPr>
              <a:t> enema. </a:t>
            </a:r>
          </a:p>
          <a:p>
            <a:r>
              <a:rPr lang="en-US" sz="2400" dirty="0" smtClean="0">
                <a:latin typeface="Times New Roman" pitchFamily="18" charset="0"/>
                <a:cs typeface="Times New Roman" pitchFamily="18" charset="0"/>
              </a:rPr>
              <a:t>There are records of such treatment and in the Egyptian sources. Hippocrates developed the method of cleansing enemas from harmful juices by gastric </a:t>
            </a:r>
            <a:r>
              <a:rPr lang="en-US" sz="2400" dirty="0" err="1" smtClean="0">
                <a:latin typeface="Times New Roman" pitchFamily="18" charset="0"/>
                <a:cs typeface="Times New Roman" pitchFamily="18" charset="0"/>
              </a:rPr>
              <a:t>lavage</a:t>
            </a:r>
            <a:r>
              <a:rPr lang="en-US" sz="2400" dirty="0" smtClean="0">
                <a:latin typeface="Times New Roman" pitchFamily="18" charset="0"/>
                <a:cs typeface="Times New Roman" pitchFamily="18" charset="0"/>
              </a:rPr>
              <a:t>, laxatives and cleansing enemas. </a:t>
            </a:r>
          </a:p>
          <a:p>
            <a:r>
              <a:rPr lang="en-US" sz="2400" dirty="0" smtClean="0">
                <a:latin typeface="Times New Roman" pitchFamily="18" charset="0"/>
                <a:cs typeface="Times New Roman" pitchFamily="18" charset="0"/>
              </a:rPr>
              <a:t>Especially the widespread use of enemas in the treatment received in 16 - 18 centuries, when patients put sometimes up to 10 enemas in a row.</a:t>
            </a:r>
            <a:endParaRPr lang="ru-RU" sz="2400" dirty="0" smtClean="0">
              <a:latin typeface="Times New Roman" pitchFamily="18" charset="0"/>
              <a:cs typeface="Times New Roman" pitchFamily="18" charset="0"/>
            </a:endParaRPr>
          </a:p>
          <a:p>
            <a:endParaRPr lang="ru-RU" sz="24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Enemas are classified into four groups</a:t>
            </a:r>
            <a:r>
              <a:rPr lang="ru-RU"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according to their action:</a:t>
            </a:r>
            <a:endParaRPr lang="ru-RU" sz="2400" b="1"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cleansing, </a:t>
            </a:r>
            <a:endParaRPr lang="ru-RU"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carminative, </a:t>
            </a:r>
            <a:endParaRPr lang="ru-RU"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retention, </a:t>
            </a:r>
            <a:endParaRPr lang="ru-RU"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return-flow enemas.</a:t>
            </a:r>
            <a:endParaRPr lang="ru-RU"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en-US" b="1" dirty="0" smtClean="0">
                <a:latin typeface="Times New Roman" pitchFamily="18" charset="0"/>
                <a:cs typeface="Times New Roman" pitchFamily="18" charset="0"/>
              </a:rPr>
              <a:t>CLEANSING ENEMAS </a:t>
            </a:r>
            <a:endParaRPr lang="ru-RU" b="1" dirty="0"/>
          </a:p>
        </p:txBody>
      </p:sp>
      <p:sp>
        <p:nvSpPr>
          <p:cNvPr id="3" name="Содержимое 2"/>
          <p:cNvSpPr>
            <a:spLocks noGrp="1"/>
          </p:cNvSpPr>
          <p:nvPr>
            <p:ph idx="1"/>
          </p:nvPr>
        </p:nvSpPr>
        <p:spPr>
          <a:xfrm>
            <a:off x="285720" y="1000108"/>
            <a:ext cx="8572560" cy="5572164"/>
          </a:xfrm>
          <a:solidFill>
            <a:schemeClr val="bg2"/>
          </a:solidFill>
        </p:spPr>
        <p:txBody>
          <a:bodyPr>
            <a:normAutofit fontScale="85000" lnSpcReduction="10000"/>
          </a:bodyPr>
          <a:lstStyle/>
          <a:p>
            <a:pPr algn="ctr">
              <a:lnSpc>
                <a:spcPct val="120000"/>
              </a:lnSpc>
              <a:spcBef>
                <a:spcPts val="0"/>
              </a:spcBef>
              <a:buNone/>
            </a:pPr>
            <a:r>
              <a:rPr lang="en-US" dirty="0" smtClean="0">
                <a:latin typeface="Times New Roman" pitchFamily="18" charset="0"/>
                <a:cs typeface="Times New Roman" pitchFamily="18" charset="0"/>
              </a:rPr>
              <a:t>A cleansing enema is probably the most common </a:t>
            </a:r>
            <a:endParaRPr lang="ru-RU" dirty="0" smtClean="0">
              <a:latin typeface="Times New Roman" pitchFamily="18" charset="0"/>
              <a:cs typeface="Times New Roman" pitchFamily="18" charset="0"/>
            </a:endParaRPr>
          </a:p>
          <a:p>
            <a:pPr algn="ctr">
              <a:lnSpc>
                <a:spcPct val="120000"/>
              </a:lnSpc>
              <a:spcBef>
                <a:spcPts val="0"/>
              </a:spcBef>
              <a:buNone/>
            </a:pPr>
            <a:r>
              <a:rPr lang="en-US" dirty="0" smtClean="0">
                <a:latin typeface="Times New Roman" pitchFamily="18" charset="0"/>
                <a:cs typeface="Times New Roman" pitchFamily="18" charset="0"/>
              </a:rPr>
              <a:t>type of enema. </a:t>
            </a:r>
            <a:endParaRPr lang="ru-RU" dirty="0" smtClean="0">
              <a:latin typeface="Times New Roman" pitchFamily="18" charset="0"/>
              <a:cs typeface="Times New Roman" pitchFamily="18" charset="0"/>
            </a:endParaRPr>
          </a:p>
          <a:p>
            <a:pPr>
              <a:lnSpc>
                <a:spcPct val="120000"/>
              </a:lnSpc>
              <a:spcBef>
                <a:spcPts val="0"/>
              </a:spcBef>
              <a:buNone/>
            </a:pPr>
            <a:r>
              <a:rPr lang="en-US" b="1" dirty="0" smtClean="0">
                <a:latin typeface="Times New Roman" pitchFamily="18" charset="0"/>
                <a:cs typeface="Times New Roman" pitchFamily="18" charset="0"/>
              </a:rPr>
              <a:t>Purpose</a:t>
            </a:r>
            <a:r>
              <a:rPr lang="ru-RU"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Cleansing enemas are intended to remove feces. </a:t>
            </a:r>
            <a:endParaRPr lang="ru-RU" b="1" dirty="0" smtClean="0">
              <a:latin typeface="Times New Roman" pitchFamily="18" charset="0"/>
              <a:cs typeface="Times New Roman" pitchFamily="18" charset="0"/>
            </a:endParaRPr>
          </a:p>
          <a:p>
            <a:pPr>
              <a:lnSpc>
                <a:spcPct val="120000"/>
              </a:lnSpc>
              <a:spcBef>
                <a:spcPts val="0"/>
              </a:spcBef>
              <a:buNone/>
            </a:pPr>
            <a:r>
              <a:rPr lang="en-US" b="1" dirty="0" smtClean="0">
                <a:latin typeface="Times New Roman" pitchFamily="18" charset="0"/>
                <a:cs typeface="Times New Roman" pitchFamily="18" charset="0"/>
              </a:rPr>
              <a:t>Mechanism of action</a:t>
            </a:r>
            <a:r>
              <a:rPr lang="en-US" dirty="0" smtClean="0">
                <a:latin typeface="Times New Roman" pitchFamily="18" charset="0"/>
                <a:cs typeface="Times New Roman" pitchFamily="18" charset="0"/>
              </a:rPr>
              <a:t>. This type of enema stimulates peristalsis via irritation of the colon/rectum and by causing intestinal distention with fluid. </a:t>
            </a:r>
          </a:p>
          <a:p>
            <a:pPr>
              <a:lnSpc>
                <a:spcPct val="120000"/>
              </a:lnSpc>
              <a:spcBef>
                <a:spcPts val="0"/>
              </a:spcBef>
              <a:buNone/>
            </a:pPr>
            <a:r>
              <a:rPr lang="en-US" dirty="0" smtClean="0">
                <a:latin typeface="Times New Roman" pitchFamily="18" charset="0"/>
                <a:cs typeface="Times New Roman" pitchFamily="18" charset="0"/>
              </a:rPr>
              <a:t>They are given chiefly to </a:t>
            </a:r>
            <a:r>
              <a:rPr lang="en-US" b="1" dirty="0" smtClean="0">
                <a:latin typeface="Times New Roman" pitchFamily="18" charset="0"/>
                <a:cs typeface="Times New Roman" pitchFamily="18" charset="0"/>
              </a:rPr>
              <a:t>(indication):</a:t>
            </a:r>
            <a:endParaRPr lang="ru-RU" b="1"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Remove feces in instances of constipation</a:t>
            </a:r>
            <a:r>
              <a:rPr lang="ru-RU" dirty="0" smtClean="0">
                <a:latin typeface="Times New Roman" pitchFamily="18" charset="0"/>
                <a:cs typeface="Times New Roman" pitchFamily="18" charset="0"/>
              </a:rPr>
              <a:t>.</a:t>
            </a:r>
          </a:p>
          <a:p>
            <a:pPr>
              <a:lnSpc>
                <a:spcPct val="120000"/>
              </a:lnSpc>
              <a:spcBef>
                <a:spcPts val="0"/>
              </a:spcBef>
            </a:pPr>
            <a:r>
              <a:rPr lang="en-US" dirty="0" smtClean="0">
                <a:latin typeface="Times New Roman" pitchFamily="18" charset="0"/>
                <a:cs typeface="Times New Roman" pitchFamily="18" charset="0"/>
              </a:rPr>
              <a:t>Prepare the intestine for certain diagnostic tests such as x-ray or visualization tests (e.g., colonoscopy) </a:t>
            </a:r>
            <a:endParaRPr lang="ru-RU" dirty="0" smtClean="0">
              <a:latin typeface="Times New Roman" pitchFamily="18" charset="0"/>
              <a:cs typeface="Times New Roman" pitchFamily="18" charset="0"/>
            </a:endParaRPr>
          </a:p>
          <a:p>
            <a:pPr>
              <a:lnSpc>
                <a:spcPct val="120000"/>
              </a:lnSpc>
              <a:spcBef>
                <a:spcPts val="0"/>
              </a:spcBef>
            </a:pPr>
            <a:r>
              <a:rPr lang="en-US" dirty="0" smtClean="0">
                <a:latin typeface="Times New Roman" pitchFamily="18" charset="0"/>
                <a:cs typeface="Times New Roman" pitchFamily="18" charset="0"/>
              </a:rPr>
              <a:t>Prepare the</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patient for surgery</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prevent the escape of feces during surgery). </a:t>
            </a:r>
            <a:endParaRPr lang="ru-RU"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85720" y="357166"/>
            <a:ext cx="8358246" cy="6500834"/>
          </a:xfrm>
        </p:spPr>
        <p:txBody>
          <a:bodyPr>
            <a:normAutofit/>
          </a:bodyPr>
          <a:lstStyle/>
          <a:p>
            <a:pPr>
              <a:lnSpc>
                <a:spcPct val="120000"/>
              </a:lnSpc>
              <a:spcBef>
                <a:spcPts val="0"/>
              </a:spcBef>
            </a:pPr>
            <a:r>
              <a:rPr lang="en-US" dirty="0" smtClean="0">
                <a:latin typeface="Times New Roman" pitchFamily="18" charset="0"/>
                <a:cs typeface="Times New Roman" pitchFamily="18" charset="0"/>
              </a:rPr>
              <a:t>There are two general types of cleansing enemas: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large-volume enema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small</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volume enema.</a:t>
            </a:r>
          </a:p>
          <a:p>
            <a:pPr>
              <a:lnSpc>
                <a:spcPct val="120000"/>
              </a:lnSpc>
              <a:spcBef>
                <a:spcPts val="0"/>
              </a:spcBef>
            </a:pPr>
            <a:r>
              <a:rPr lang="en-US" b="1" dirty="0" smtClean="0">
                <a:latin typeface="Times New Roman" pitchFamily="18" charset="0"/>
                <a:cs typeface="Times New Roman" pitchFamily="18" charset="0"/>
              </a:rPr>
              <a:t>A large-volume enema </a:t>
            </a:r>
            <a:r>
              <a:rPr lang="en-US" dirty="0" smtClean="0">
                <a:latin typeface="Times New Roman" pitchFamily="18" charset="0"/>
                <a:cs typeface="Times New Roman" pitchFamily="18" charset="0"/>
              </a:rPr>
              <a:t>is designed to clean the colon of as much feces as possible. In a large-volume enema </a:t>
            </a:r>
            <a:r>
              <a:rPr lang="en-US" b="1" dirty="0" smtClean="0">
                <a:latin typeface="Times New Roman" pitchFamily="18" charset="0"/>
                <a:cs typeface="Times New Roman" pitchFamily="18" charset="0"/>
              </a:rPr>
              <a:t>between 500 and 1</a:t>
            </a:r>
            <a:r>
              <a:rPr lang="ru-RU" b="1" dirty="0" smtClean="0">
                <a:latin typeface="Times New Roman" pitchFamily="18" charset="0"/>
                <a:cs typeface="Times New Roman" pitchFamily="18" charset="0"/>
              </a:rPr>
              <a:t>5</a:t>
            </a:r>
            <a:r>
              <a:rPr lang="en-US" b="1" dirty="0" smtClean="0">
                <a:latin typeface="Times New Roman" pitchFamily="18" charset="0"/>
                <a:cs typeface="Times New Roman" pitchFamily="18" charset="0"/>
              </a:rPr>
              <a:t>00 ml </a:t>
            </a:r>
            <a:r>
              <a:rPr lang="en-US" dirty="0" smtClean="0">
                <a:latin typeface="Times New Roman" pitchFamily="18" charset="0"/>
                <a:cs typeface="Times New Roman" pitchFamily="18" charset="0"/>
              </a:rPr>
              <a:t>of fluid is instilled into the rectum/colon and the patient is asked to retain the fluid as long as possible. This allows the fluid to soften and loosen the feces. </a:t>
            </a:r>
          </a:p>
          <a:p>
            <a:pPr>
              <a:lnSpc>
                <a:spcPct val="120000"/>
              </a:lnSpc>
              <a:spcBef>
                <a:spcPts val="0"/>
              </a:spcBef>
              <a:buNone/>
            </a:pPr>
            <a:r>
              <a:rPr lang="en-US" dirty="0" smtClean="0">
                <a:latin typeface="Times New Roman" pitchFamily="18" charset="0"/>
                <a:cs typeface="Times New Roman" pitchFamily="18" charset="0"/>
              </a:rPr>
              <a:t>     The large volume of fluid also distends the bowel, stimulating peristalsis.</a:t>
            </a:r>
          </a:p>
          <a:p>
            <a:endParaRPr lang="ru-RU"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Methods used in given a large-volume</a:t>
            </a:r>
            <a:r>
              <a:rPr lang="ru-RU" sz="2800" b="1" dirty="0" smtClean="0">
                <a:latin typeface="Times New Roman" pitchFamily="18" charset="0"/>
                <a:cs typeface="Times New Roman" pitchFamily="18" charset="0"/>
              </a:rPr>
              <a:t> </a:t>
            </a:r>
            <a:br>
              <a:rPr lang="ru-RU"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cleansing enema</a:t>
            </a:r>
            <a:r>
              <a:rPr lang="ru-RU" sz="2800" b="1"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a:t>
            </a:r>
            <a:endParaRPr lang="ru-RU" sz="2800" b="1" dirty="0">
              <a:latin typeface="Times New Roman" pitchFamily="18" charset="0"/>
              <a:cs typeface="Times New Roman" pitchFamily="18" charset="0"/>
            </a:endParaRPr>
          </a:p>
        </p:txBody>
      </p:sp>
      <p:sp>
        <p:nvSpPr>
          <p:cNvPr id="3" name="Содержимое 2"/>
          <p:cNvSpPr>
            <a:spLocks noGrp="1"/>
          </p:cNvSpPr>
          <p:nvPr>
            <p:ph sz="half" idx="1"/>
          </p:nvPr>
        </p:nvSpPr>
        <p:spPr/>
        <p:txBody>
          <a:bodyPr/>
          <a:lstStyle/>
          <a:p>
            <a:r>
              <a:rPr lang="en-US" dirty="0" smtClean="0"/>
              <a:t>enema set </a:t>
            </a:r>
            <a:r>
              <a:rPr lang="en-US" sz="2400" dirty="0" smtClean="0"/>
              <a:t>(the rectal tip, enema bag</a:t>
            </a:r>
            <a:r>
              <a:rPr lang="ru-RU" sz="2400" dirty="0" smtClean="0"/>
              <a:t>, </a:t>
            </a:r>
            <a:r>
              <a:rPr lang="en-US" sz="2400" dirty="0" smtClean="0"/>
              <a:t>tubing)</a:t>
            </a:r>
            <a:endParaRPr lang="ru-RU" sz="2400" dirty="0" smtClean="0"/>
          </a:p>
          <a:p>
            <a:endParaRPr lang="ru-RU" dirty="0" smtClean="0"/>
          </a:p>
          <a:p>
            <a:endParaRPr lang="ru-RU" dirty="0"/>
          </a:p>
        </p:txBody>
      </p:sp>
      <p:sp>
        <p:nvSpPr>
          <p:cNvPr id="4" name="Содержимое 3"/>
          <p:cNvSpPr>
            <a:spLocks noGrp="1"/>
          </p:cNvSpPr>
          <p:nvPr>
            <p:ph sz="half" idx="2"/>
          </p:nvPr>
        </p:nvSpPr>
        <p:spPr/>
        <p:txBody>
          <a:bodyPr/>
          <a:lstStyle/>
          <a:p>
            <a:r>
              <a:rPr lang="en-US" dirty="0" smtClean="0"/>
              <a:t>enema bag</a:t>
            </a:r>
            <a:endParaRPr lang="ru-RU" dirty="0"/>
          </a:p>
        </p:txBody>
      </p:sp>
      <p:pic>
        <p:nvPicPr>
          <p:cNvPr id="5" name="Picture 4" descr="http://ecx.images-amazon.com/images/I/518cOFTCs4L._SL160_.jpg"/>
          <p:cNvPicPr>
            <a:picLocks noChangeAspect="1" noChangeArrowheads="1"/>
          </p:cNvPicPr>
          <p:nvPr/>
        </p:nvPicPr>
        <p:blipFill>
          <a:blip r:embed="rId2"/>
          <a:srcRect/>
          <a:stretch>
            <a:fillRect/>
          </a:stretch>
        </p:blipFill>
        <p:spPr bwMode="auto">
          <a:xfrm>
            <a:off x="428596" y="2857496"/>
            <a:ext cx="3500462" cy="3643338"/>
          </a:xfrm>
          <a:prstGeom prst="rect">
            <a:avLst/>
          </a:prstGeom>
          <a:noFill/>
        </p:spPr>
      </p:pic>
      <p:pic>
        <p:nvPicPr>
          <p:cNvPr id="6" name="Picture 2" descr="The enema bag comes prepackaged as a complete unit.It is filled with the ordered solution by the nurse. After the enema is administered, the bag is discarded, per the facility’s protocol."/>
          <p:cNvPicPr>
            <a:picLocks noChangeAspect="1" noChangeArrowheads="1"/>
          </p:cNvPicPr>
          <p:nvPr/>
        </p:nvPicPr>
        <p:blipFill>
          <a:blip r:embed="rId3"/>
          <a:srcRect/>
          <a:stretch>
            <a:fillRect/>
          </a:stretch>
        </p:blipFill>
        <p:spPr bwMode="auto">
          <a:xfrm>
            <a:off x="4714876" y="2286000"/>
            <a:ext cx="4095750" cy="4572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85728"/>
            <a:ext cx="8229600" cy="214314"/>
          </a:xfrm>
        </p:spPr>
        <p:txBody>
          <a:bodyPr>
            <a:normAutofit fontScale="90000"/>
          </a:bodyPr>
          <a:lstStyle/>
          <a:p>
            <a:r>
              <a:rPr lang="en-US" sz="2400" b="1" dirty="0" smtClean="0">
                <a:latin typeface="Times New Roman" pitchFamily="18" charset="0"/>
                <a:cs typeface="Times New Roman" pitchFamily="18" charset="0"/>
              </a:rPr>
              <a:t>Skill 1. CLEANSING ENEMA</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6" name="Содержимое 5"/>
          <p:cNvSpPr>
            <a:spLocks noGrp="1"/>
          </p:cNvSpPr>
          <p:nvPr>
            <p:ph idx="1"/>
          </p:nvPr>
        </p:nvSpPr>
        <p:spPr>
          <a:xfrm>
            <a:off x="142844" y="500042"/>
            <a:ext cx="8715436" cy="6215106"/>
          </a:xfrm>
        </p:spPr>
        <p:txBody>
          <a:bodyPr>
            <a:noAutofit/>
          </a:bodyPr>
          <a:lstStyle/>
          <a:p>
            <a:pPr>
              <a:spcBef>
                <a:spcPts val="0"/>
              </a:spcBef>
              <a:buNone/>
            </a:pPr>
            <a:r>
              <a:rPr lang="en-US" sz="1000" b="1" u="sng" dirty="0" smtClean="0">
                <a:latin typeface="Times New Roman" pitchFamily="18" charset="0"/>
                <a:cs typeface="Times New Roman" pitchFamily="18" charset="0"/>
              </a:rPr>
              <a:t>Purpose:</a:t>
            </a:r>
            <a:r>
              <a:rPr lang="en-US" sz="1000" u="sng" dirty="0" smtClean="0">
                <a:latin typeface="Times New Roman" pitchFamily="18" charset="0"/>
                <a:cs typeface="Times New Roman" pitchFamily="18" charset="0"/>
              </a:rPr>
              <a:t>  </a:t>
            </a:r>
            <a:r>
              <a:rPr lang="en-US" sz="1000" dirty="0" smtClean="0">
                <a:latin typeface="Times New Roman" pitchFamily="18" charset="0"/>
                <a:cs typeface="Times New Roman" pitchFamily="18" charset="0"/>
              </a:rPr>
              <a:t>Emptying of the lower part of the colon from feces and gases.</a:t>
            </a:r>
            <a:endParaRPr lang="ru-RU" sz="1000" dirty="0" smtClean="0">
              <a:latin typeface="Times New Roman" pitchFamily="18" charset="0"/>
              <a:cs typeface="Times New Roman" pitchFamily="18" charset="0"/>
            </a:endParaRPr>
          </a:p>
          <a:p>
            <a:pPr>
              <a:spcBef>
                <a:spcPts val="0"/>
              </a:spcBef>
              <a:buNone/>
            </a:pPr>
            <a:r>
              <a:rPr lang="en-US" sz="1000" dirty="0" smtClean="0">
                <a:latin typeface="Times New Roman" pitchFamily="18" charset="0"/>
                <a:cs typeface="Times New Roman" pitchFamily="18" charset="0"/>
              </a:rPr>
              <a:t> </a:t>
            </a:r>
            <a:r>
              <a:rPr lang="en-US" sz="1000" b="1" u="sng" dirty="0" smtClean="0">
                <a:latin typeface="Times New Roman" pitchFamily="18" charset="0"/>
                <a:cs typeface="Times New Roman" pitchFamily="18" charset="0"/>
              </a:rPr>
              <a:t>Indications: </a:t>
            </a:r>
            <a:endParaRPr lang="ru-RU" sz="1000" u="sng" dirty="0" smtClean="0">
              <a:latin typeface="Times New Roman" pitchFamily="18" charset="0"/>
              <a:cs typeface="Times New Roman" pitchFamily="18" charset="0"/>
            </a:endParaRPr>
          </a:p>
          <a:p>
            <a:pPr lvl="0">
              <a:spcBef>
                <a:spcPts val="0"/>
              </a:spcBef>
            </a:pPr>
            <a:r>
              <a:rPr lang="en-US" sz="1000" dirty="0" smtClean="0">
                <a:latin typeface="Times New Roman" pitchFamily="18" charset="0"/>
                <a:cs typeface="Times New Roman" pitchFamily="18" charset="0"/>
              </a:rPr>
              <a:t>Remove feces in instances of constipation.</a:t>
            </a:r>
            <a:endParaRPr lang="ru-RU" sz="1000" dirty="0" smtClean="0">
              <a:latin typeface="Times New Roman" pitchFamily="18" charset="0"/>
              <a:cs typeface="Times New Roman" pitchFamily="18" charset="0"/>
            </a:endParaRPr>
          </a:p>
          <a:p>
            <a:pPr lvl="0">
              <a:spcBef>
                <a:spcPts val="0"/>
              </a:spcBef>
            </a:pPr>
            <a:r>
              <a:rPr lang="en-US" sz="1000" dirty="0" smtClean="0">
                <a:latin typeface="Times New Roman" pitchFamily="18" charset="0"/>
                <a:cs typeface="Times New Roman" pitchFamily="18" charset="0"/>
              </a:rPr>
              <a:t>Prepare the intestine for certain diagnostic tests such as x-ray or visualization tests (e.g., colonoscopy) </a:t>
            </a:r>
            <a:endParaRPr lang="ru-RU" sz="1000" dirty="0" smtClean="0">
              <a:latin typeface="Times New Roman" pitchFamily="18" charset="0"/>
              <a:cs typeface="Times New Roman" pitchFamily="18" charset="0"/>
            </a:endParaRPr>
          </a:p>
          <a:p>
            <a:pPr lvl="0">
              <a:spcBef>
                <a:spcPts val="0"/>
              </a:spcBef>
            </a:pPr>
            <a:r>
              <a:rPr lang="en-US" sz="1000" dirty="0" smtClean="0">
                <a:latin typeface="Times New Roman" pitchFamily="18" charset="0"/>
                <a:cs typeface="Times New Roman" pitchFamily="18" charset="0"/>
              </a:rPr>
              <a:t>Prepare the patient for surgery (prevent the escape of feces during surgery). </a:t>
            </a:r>
            <a:endParaRPr lang="ru-RU" sz="1000" dirty="0" smtClean="0">
              <a:latin typeface="Times New Roman" pitchFamily="18" charset="0"/>
              <a:cs typeface="Times New Roman" pitchFamily="18" charset="0"/>
            </a:endParaRPr>
          </a:p>
          <a:p>
            <a:pPr>
              <a:spcBef>
                <a:spcPts val="0"/>
              </a:spcBef>
              <a:buNone/>
            </a:pPr>
            <a:r>
              <a:rPr lang="en-US" sz="1000" b="1" u="sng" dirty="0" smtClean="0">
                <a:latin typeface="Times New Roman" pitchFamily="18" charset="0"/>
                <a:cs typeface="Times New Roman" pitchFamily="18" charset="0"/>
              </a:rPr>
              <a:t>Counter-indications:  </a:t>
            </a:r>
            <a:endParaRPr lang="ru-RU" sz="1000" u="sng" dirty="0" smtClean="0">
              <a:latin typeface="Times New Roman" pitchFamily="18" charset="0"/>
              <a:cs typeface="Times New Roman" pitchFamily="18" charset="0"/>
            </a:endParaRPr>
          </a:p>
          <a:p>
            <a:pPr lvl="0">
              <a:spcBef>
                <a:spcPts val="0"/>
              </a:spcBef>
            </a:pPr>
            <a:r>
              <a:rPr lang="en-US" sz="1000" dirty="0" smtClean="0">
                <a:latin typeface="Times New Roman" pitchFamily="18" charset="0"/>
                <a:cs typeface="Times New Roman" pitchFamily="18" charset="0"/>
              </a:rPr>
              <a:t>GI bleeding</a:t>
            </a:r>
            <a:endParaRPr lang="ru-RU" sz="1000" dirty="0" smtClean="0">
              <a:latin typeface="Times New Roman" pitchFamily="18" charset="0"/>
              <a:cs typeface="Times New Roman" pitchFamily="18" charset="0"/>
            </a:endParaRPr>
          </a:p>
          <a:p>
            <a:pPr lvl="0">
              <a:spcBef>
                <a:spcPts val="0"/>
              </a:spcBef>
            </a:pPr>
            <a:r>
              <a:rPr lang="en-US" sz="1000" dirty="0" smtClean="0">
                <a:latin typeface="Times New Roman" pitchFamily="18" charset="0"/>
                <a:cs typeface="Times New Roman" pitchFamily="18" charset="0"/>
              </a:rPr>
              <a:t>Acute inflammatory and ulcerous processes in a colon or anus</a:t>
            </a:r>
            <a:endParaRPr lang="ru-RU" sz="1000" dirty="0" smtClean="0">
              <a:latin typeface="Times New Roman" pitchFamily="18" charset="0"/>
              <a:cs typeface="Times New Roman" pitchFamily="18" charset="0"/>
            </a:endParaRPr>
          </a:p>
          <a:p>
            <a:pPr lvl="0">
              <a:spcBef>
                <a:spcPts val="0"/>
              </a:spcBef>
            </a:pPr>
            <a:r>
              <a:rPr lang="en-US" sz="1000" dirty="0" smtClean="0">
                <a:latin typeface="Times New Roman" pitchFamily="18" charset="0"/>
                <a:cs typeface="Times New Roman" pitchFamily="18" charset="0"/>
              </a:rPr>
              <a:t>Anal fissure</a:t>
            </a:r>
            <a:endParaRPr lang="ru-RU" sz="1000" dirty="0" smtClean="0">
              <a:latin typeface="Times New Roman" pitchFamily="18" charset="0"/>
              <a:cs typeface="Times New Roman" pitchFamily="18" charset="0"/>
            </a:endParaRPr>
          </a:p>
          <a:p>
            <a:pPr lvl="0">
              <a:spcBef>
                <a:spcPts val="0"/>
              </a:spcBef>
            </a:pPr>
            <a:r>
              <a:rPr lang="en-US" sz="1000" dirty="0" smtClean="0">
                <a:latin typeface="Times New Roman" pitchFamily="18" charset="0"/>
                <a:cs typeface="Times New Roman" pitchFamily="18" charset="0"/>
              </a:rPr>
              <a:t>Rectal cancer</a:t>
            </a:r>
            <a:endParaRPr lang="ru-RU" sz="1000" dirty="0" smtClean="0">
              <a:latin typeface="Times New Roman" pitchFamily="18" charset="0"/>
              <a:cs typeface="Times New Roman" pitchFamily="18" charset="0"/>
            </a:endParaRPr>
          </a:p>
          <a:p>
            <a:pPr lvl="0">
              <a:spcBef>
                <a:spcPts val="0"/>
              </a:spcBef>
            </a:pPr>
            <a:r>
              <a:rPr lang="en-US" sz="1000" dirty="0" smtClean="0">
                <a:latin typeface="Times New Roman" pitchFamily="18" charset="0"/>
                <a:cs typeface="Times New Roman" pitchFamily="18" charset="0"/>
              </a:rPr>
              <a:t>Bleeding hemorrhoids</a:t>
            </a:r>
            <a:endParaRPr lang="ru-RU" sz="1000" dirty="0" smtClean="0">
              <a:latin typeface="Times New Roman" pitchFamily="18" charset="0"/>
              <a:cs typeface="Times New Roman" pitchFamily="18" charset="0"/>
            </a:endParaRPr>
          </a:p>
          <a:p>
            <a:pPr lvl="0">
              <a:spcBef>
                <a:spcPts val="0"/>
              </a:spcBef>
            </a:pPr>
            <a:r>
              <a:rPr lang="en-US" sz="1000" dirty="0" smtClean="0">
                <a:latin typeface="Times New Roman" pitchFamily="18" charset="0"/>
                <a:cs typeface="Times New Roman" pitchFamily="18" charset="0"/>
              </a:rPr>
              <a:t>The first days after operation on organs of the digestive system </a:t>
            </a:r>
            <a:endParaRPr lang="ru-RU" sz="1000" dirty="0" smtClean="0">
              <a:latin typeface="Times New Roman" pitchFamily="18" charset="0"/>
              <a:cs typeface="Times New Roman" pitchFamily="18" charset="0"/>
            </a:endParaRPr>
          </a:p>
          <a:p>
            <a:pPr>
              <a:spcBef>
                <a:spcPts val="0"/>
              </a:spcBef>
              <a:buNone/>
            </a:pPr>
            <a:r>
              <a:rPr lang="en-US" sz="1000" b="1" u="sng" dirty="0" smtClean="0">
                <a:latin typeface="Times New Roman" pitchFamily="18" charset="0"/>
                <a:cs typeface="Times New Roman" pitchFamily="18" charset="0"/>
              </a:rPr>
              <a:t>Equipment. Sterile</a:t>
            </a:r>
            <a:r>
              <a:rPr lang="en-US" sz="1000" b="1" dirty="0" smtClean="0">
                <a:latin typeface="Times New Roman" pitchFamily="18" charset="0"/>
                <a:cs typeface="Times New Roman" pitchFamily="18" charset="0"/>
              </a:rPr>
              <a:t>:</a:t>
            </a:r>
            <a:r>
              <a:rPr lang="en-US" sz="1000" dirty="0" smtClean="0">
                <a:latin typeface="Times New Roman" pitchFamily="18" charset="0"/>
                <a:cs typeface="Times New Roman" pitchFamily="18" charset="0"/>
              </a:rPr>
              <a:t> enema bag, tubing, rectal tube (or enema set), gauze napkins, spatula,</a:t>
            </a:r>
            <a:r>
              <a:rPr lang="en-US" sz="1000" b="1" dirty="0" smtClean="0">
                <a:latin typeface="Times New Roman" pitchFamily="18" charset="0"/>
                <a:cs typeface="Times New Roman" pitchFamily="18" charset="0"/>
              </a:rPr>
              <a:t> </a:t>
            </a:r>
            <a:r>
              <a:rPr lang="en-US" sz="1000" dirty="0" smtClean="0">
                <a:latin typeface="Times New Roman" pitchFamily="18" charset="0"/>
                <a:cs typeface="Times New Roman" pitchFamily="18" charset="0"/>
              </a:rPr>
              <a:t>Vaseline, tray. </a:t>
            </a:r>
            <a:endParaRPr lang="ru-RU" sz="1000" b="1" dirty="0" smtClean="0">
              <a:latin typeface="Times New Roman" pitchFamily="18" charset="0"/>
              <a:cs typeface="Times New Roman" pitchFamily="18" charset="0"/>
            </a:endParaRPr>
          </a:p>
          <a:p>
            <a:pPr>
              <a:spcBef>
                <a:spcPts val="0"/>
              </a:spcBef>
            </a:pPr>
            <a:r>
              <a:rPr lang="en-US" sz="1000" b="1" dirty="0" smtClean="0">
                <a:latin typeface="Times New Roman" pitchFamily="18" charset="0"/>
                <a:cs typeface="Times New Roman" pitchFamily="18" charset="0"/>
              </a:rPr>
              <a:t>Unsterile: </a:t>
            </a:r>
            <a:r>
              <a:rPr lang="en-US" sz="1000" dirty="0" smtClean="0">
                <a:latin typeface="Times New Roman" pitchFamily="18" charset="0"/>
                <a:cs typeface="Times New Roman" pitchFamily="18" charset="0"/>
              </a:rPr>
              <a:t>stand, oilcloth and diaper (or absorbent pad), container with water (volume 1 liters), basin (or bedpan</a:t>
            </a:r>
            <a:r>
              <a:rPr lang="en-US" sz="1000" b="1" dirty="0" smtClean="0">
                <a:latin typeface="Times New Roman" pitchFamily="18" charset="0"/>
                <a:cs typeface="Times New Roman" pitchFamily="18" charset="0"/>
              </a:rPr>
              <a:t>)</a:t>
            </a:r>
            <a:r>
              <a:rPr lang="en-US" sz="1000" dirty="0" smtClean="0">
                <a:latin typeface="Times New Roman" pitchFamily="18" charset="0"/>
                <a:cs typeface="Times New Roman" pitchFamily="18" charset="0"/>
              </a:rPr>
              <a:t>, screen, oilcloth apron, disposable latex gloves, container for waste of A and</a:t>
            </a:r>
            <a:r>
              <a:rPr lang="ru-RU" sz="1000" dirty="0" smtClean="0">
                <a:latin typeface="Times New Roman" pitchFamily="18" charset="0"/>
                <a:cs typeface="Times New Roman" pitchFamily="18" charset="0"/>
              </a:rPr>
              <a:t> </a:t>
            </a:r>
            <a:r>
              <a:rPr lang="en-US" sz="1000" dirty="0" smtClean="0">
                <a:latin typeface="Times New Roman" pitchFamily="18" charset="0"/>
                <a:cs typeface="Times New Roman" pitchFamily="18" charset="0"/>
              </a:rPr>
              <a:t>B class.</a:t>
            </a:r>
            <a:endParaRPr lang="ru-RU" sz="1000" b="1" dirty="0" smtClean="0">
              <a:latin typeface="Times New Roman" pitchFamily="18" charset="0"/>
              <a:cs typeface="Times New Roman" pitchFamily="18" charset="0"/>
            </a:endParaRPr>
          </a:p>
          <a:p>
            <a:pPr>
              <a:spcBef>
                <a:spcPts val="0"/>
              </a:spcBef>
              <a:buNone/>
            </a:pPr>
            <a:r>
              <a:rPr lang="en-US" sz="1000" b="1" u="sng" dirty="0" smtClean="0">
                <a:latin typeface="Times New Roman" pitchFamily="18" charset="0"/>
                <a:cs typeface="Times New Roman" pitchFamily="18" charset="0"/>
              </a:rPr>
              <a:t>Algorithm of action:</a:t>
            </a:r>
            <a:endParaRPr lang="ru-RU" sz="1000" u="sng"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Explain to the patient the purpose and procedure course. Obtain patient’s consent. </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Conduct hygienic washing hand and processing hand. Put the gloves on. </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Prepare the equipment. </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Isolate the patient with a screen.</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Place the absorbent pad (oilcloth and diaper) on bed under patient. Place the patient in left lateral position with flexed legs. </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Wear an apron on itself.</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Prepare the enema set: Attach a rectal tube to the tubing.</a:t>
            </a:r>
            <a:r>
              <a:rPr lang="en-US" sz="1000" b="1" dirty="0" smtClean="0">
                <a:latin typeface="Times New Roman" pitchFamily="18" charset="0"/>
                <a:cs typeface="Times New Roman" pitchFamily="18" charset="0"/>
              </a:rPr>
              <a:t> </a:t>
            </a:r>
            <a:r>
              <a:rPr lang="en-US" sz="1000" dirty="0" smtClean="0">
                <a:latin typeface="Times New Roman" pitchFamily="18" charset="0"/>
                <a:cs typeface="Times New Roman" pitchFamily="18" charset="0"/>
              </a:rPr>
              <a:t>Hang the enema bag with the solution on the stand. Close the clamp of enema bag. Prepare the solution at the required temperature. Enemas administered to adults are usually given at 16°C-38°C. The solution should be 30–45 cm above the rectum for an adult. Fill the enema bag with a solution. Loosen the clamp and let a small amount of fluid to run into the basin (to release the air). Close the clamp.</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Take the lubricant (Vaseline) with spatula. Lubricate rectal tube with Vaseline.</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Spread patient buttocks with thumb and forefinger of the left hand. </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Insert  the rectal tube</a:t>
            </a:r>
            <a:r>
              <a:rPr lang="en-US" sz="1000" b="1" dirty="0" smtClean="0">
                <a:latin typeface="Times New Roman" pitchFamily="18" charset="0"/>
                <a:cs typeface="Times New Roman" pitchFamily="18" charset="0"/>
              </a:rPr>
              <a:t> </a:t>
            </a:r>
            <a:r>
              <a:rPr lang="en-US" sz="1000" dirty="0" smtClean="0">
                <a:latin typeface="Times New Roman" pitchFamily="18" charset="0"/>
                <a:cs typeface="Times New Roman" pitchFamily="18" charset="0"/>
              </a:rPr>
              <a:t>7 to 10 cm slowly into the rectum, directing it toward the umbilicus.</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Open the clamp of enema bag.</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Slowly enter the about 500 to 1000 ml of fluid in the rectum. </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Control for patients condition. Ask the patient to breath by abdomen.</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Clamp the tubing.</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Gently remove the rectal tube by pulling it through 3 to 4 layers of rag pieces.</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Offer to the patient to take the water in the intestine during 10-15 minutes.</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Empty the intestine in bedpan or toilet pan.</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Conduct disinfection used material. Take the gloves off and put them in the container for waste of </a:t>
            </a:r>
            <a:r>
              <a:rPr lang="ru-RU" sz="1000" dirty="0" smtClean="0">
                <a:latin typeface="Times New Roman" pitchFamily="18" charset="0"/>
                <a:cs typeface="Times New Roman" pitchFamily="18" charset="0"/>
              </a:rPr>
              <a:t> </a:t>
            </a:r>
            <a:r>
              <a:rPr lang="en-US" sz="1000" dirty="0" smtClean="0">
                <a:latin typeface="Times New Roman" pitchFamily="18" charset="0"/>
                <a:cs typeface="Times New Roman" pitchFamily="18" charset="0"/>
              </a:rPr>
              <a:t>B class. </a:t>
            </a:r>
            <a:endParaRPr lang="ru-RU" sz="1000" dirty="0" smtClean="0">
              <a:latin typeface="Times New Roman" pitchFamily="18" charset="0"/>
              <a:cs typeface="Times New Roman" pitchFamily="18" charset="0"/>
            </a:endParaRPr>
          </a:p>
          <a:p>
            <a:pPr lvl="0">
              <a:spcBef>
                <a:spcPts val="0"/>
              </a:spcBef>
              <a:buFont typeface="+mj-lt"/>
              <a:buAutoNum type="arabicPeriod"/>
            </a:pPr>
            <a:r>
              <a:rPr lang="en-US" sz="1000" dirty="0" smtClean="0">
                <a:latin typeface="Times New Roman" pitchFamily="18" charset="0"/>
                <a:cs typeface="Times New Roman" pitchFamily="18" charset="0"/>
              </a:rPr>
              <a:t>Wash hands.</a:t>
            </a:r>
            <a:endParaRPr lang="ru-RU" sz="1000" dirty="0" smtClean="0">
              <a:latin typeface="Times New Roman" pitchFamily="18" charset="0"/>
              <a:cs typeface="Times New Roman" pitchFamily="18" charset="0"/>
            </a:endParaRPr>
          </a:p>
          <a:p>
            <a:pPr>
              <a:spcBef>
                <a:spcPts val="0"/>
              </a:spcBef>
              <a:buFont typeface="+mj-lt"/>
              <a:buAutoNum type="arabicPeriod"/>
            </a:pPr>
            <a:r>
              <a:rPr lang="en-US" sz="1000" dirty="0" smtClean="0">
                <a:latin typeface="Times New Roman" pitchFamily="18" charset="0"/>
                <a:cs typeface="Times New Roman" pitchFamily="18" charset="0"/>
              </a:rPr>
              <a:t>Record the type of enema. Record  result.</a:t>
            </a:r>
            <a:endParaRPr lang="ru-RU"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85720" y="428604"/>
            <a:ext cx="4786346" cy="6429396"/>
          </a:xfrm>
        </p:spPr>
        <p:txBody>
          <a:bodyPr>
            <a:noAutofit/>
          </a:bodyPr>
          <a:lstStyle/>
          <a:p>
            <a:pPr>
              <a:spcBef>
                <a:spcPts val="0"/>
              </a:spcBef>
            </a:pPr>
            <a:r>
              <a:rPr lang="en-US" sz="2400" b="1" dirty="0" smtClean="0">
                <a:latin typeface="Times New Roman" pitchFamily="18" charset="0"/>
                <a:cs typeface="Times New Roman" pitchFamily="18" charset="0"/>
              </a:rPr>
              <a:t>Small-volume enemas </a:t>
            </a:r>
            <a:r>
              <a:rPr lang="en-US" sz="2400" dirty="0" smtClean="0">
                <a:latin typeface="Times New Roman" pitchFamily="18" charset="0"/>
                <a:cs typeface="Times New Roman" pitchFamily="18" charset="0"/>
              </a:rPr>
              <a:t>are designed to clear the rectum and the sigmoid colon of fecal matter. Small volume enemas can be delivered with the traditional enema kit using </a:t>
            </a:r>
            <a:r>
              <a:rPr lang="en-US" sz="2400" b="1" dirty="0" smtClean="0">
                <a:latin typeface="Times New Roman" pitchFamily="18" charset="0"/>
                <a:cs typeface="Times New Roman" pitchFamily="18" charset="0"/>
              </a:rPr>
              <a:t>50 to 200</a:t>
            </a:r>
            <a:r>
              <a:rPr lang="ru-RU"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ml </a:t>
            </a:r>
            <a:r>
              <a:rPr lang="en-US" sz="2400" dirty="0" smtClean="0">
                <a:latin typeface="Times New Roman" pitchFamily="18" charset="0"/>
                <a:cs typeface="Times New Roman" pitchFamily="18" charset="0"/>
              </a:rPr>
              <a:t>of solution. </a:t>
            </a:r>
            <a:endParaRPr lang="ru-RU" sz="2400" dirty="0" smtClean="0">
              <a:latin typeface="Times New Roman" pitchFamily="18" charset="0"/>
              <a:cs typeface="Times New Roman" pitchFamily="18" charset="0"/>
            </a:endParaRPr>
          </a:p>
          <a:p>
            <a:pPr>
              <a:spcBef>
                <a:spcPts val="0"/>
              </a:spcBef>
            </a:pPr>
            <a:r>
              <a:rPr lang="en-US" sz="2400" dirty="0" smtClean="0">
                <a:latin typeface="Times New Roman" pitchFamily="18" charset="0"/>
                <a:cs typeface="Times New Roman" pitchFamily="18" charset="0"/>
              </a:rPr>
              <a:t>But most frequently small-volume enemas are administered using a prepackaged disposable enema. Prepackaged enemas (Fleet enema) are easily administered and available over the counter in most drug stores. </a:t>
            </a:r>
            <a:endParaRPr lang="ru-RU" sz="2400" dirty="0">
              <a:latin typeface="Times New Roman" pitchFamily="18" charset="0"/>
              <a:cs typeface="Times New Roman" pitchFamily="18" charset="0"/>
            </a:endParaRPr>
          </a:p>
        </p:txBody>
      </p:sp>
      <p:pic>
        <p:nvPicPr>
          <p:cNvPr id="6" name="Picture 2" descr=" Enema -indications and technology implementation "/>
          <p:cNvPicPr>
            <a:picLocks noChangeAspect="1" noChangeArrowheads="1"/>
          </p:cNvPicPr>
          <p:nvPr/>
        </p:nvPicPr>
        <p:blipFill>
          <a:blip r:embed="rId2"/>
          <a:srcRect/>
          <a:stretch>
            <a:fillRect/>
          </a:stretch>
        </p:blipFill>
        <p:spPr bwMode="auto">
          <a:xfrm>
            <a:off x="5500694" y="357166"/>
            <a:ext cx="3429000" cy="2495551"/>
          </a:xfrm>
          <a:prstGeom prst="rect">
            <a:avLst/>
          </a:prstGeom>
          <a:noFill/>
        </p:spPr>
      </p:pic>
      <p:pic>
        <p:nvPicPr>
          <p:cNvPr id="7" name="Picture 4" descr="http://medi-sos.ru/gipertoniya/wp-content/uploads/2016/01/41013374-gipertonus-u-rebenka-simptomy-i-lechenie.jpg"/>
          <p:cNvPicPr>
            <a:picLocks noChangeAspect="1" noChangeArrowheads="1"/>
          </p:cNvPicPr>
          <p:nvPr/>
        </p:nvPicPr>
        <p:blipFill>
          <a:blip r:embed="rId3"/>
          <a:srcRect/>
          <a:stretch>
            <a:fillRect/>
          </a:stretch>
        </p:blipFill>
        <p:spPr bwMode="auto">
          <a:xfrm>
            <a:off x="5500694" y="3857628"/>
            <a:ext cx="3357586" cy="257176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2344</TotalTime>
  <Words>1600</Words>
  <PresentationFormat>Экран (4:3)</PresentationFormat>
  <Paragraphs>187</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Слайд 1</vt:lpstr>
      <vt:lpstr>Слайд 2</vt:lpstr>
      <vt:lpstr>Слайд 3</vt:lpstr>
      <vt:lpstr>Слайд 4</vt:lpstr>
      <vt:lpstr>CLEANSING ENEMAS </vt:lpstr>
      <vt:lpstr>Слайд 6</vt:lpstr>
      <vt:lpstr>Methods used in given a large-volume  cleansing enema: </vt:lpstr>
      <vt:lpstr>Skill 1. CLEANSING ENEMA </vt:lpstr>
      <vt:lpstr>Слайд 9</vt:lpstr>
      <vt:lpstr>Cleansing enemas. Solution used:</vt:lpstr>
      <vt:lpstr>The contraindications for cleansing enema</vt:lpstr>
      <vt:lpstr>Retention enema.</vt:lpstr>
      <vt:lpstr>Skill 2. RETENTION (OIL) ENEMA</vt:lpstr>
      <vt:lpstr>Слайд 14</vt:lpstr>
      <vt:lpstr>Carminative enema</vt:lpstr>
      <vt:lpstr>APPLICATION  OF  COLONIC TUBE (flatus tube)</vt:lpstr>
      <vt:lpstr>Слайд 17</vt:lpstr>
      <vt:lpstr>General instruction for Giving Enema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140</cp:revision>
  <dcterms:created xsi:type="dcterms:W3CDTF">2016-06-26T13:16:00Z</dcterms:created>
  <dcterms:modified xsi:type="dcterms:W3CDTF">2018-12-03T13:51:17Z</dcterms:modified>
</cp:coreProperties>
</file>